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21" r:id="rId2"/>
    <p:sldId id="288" r:id="rId3"/>
    <p:sldId id="290" r:id="rId4"/>
    <p:sldId id="280" r:id="rId5"/>
    <p:sldId id="299" r:id="rId6"/>
    <p:sldId id="305" r:id="rId7"/>
    <p:sldId id="306" r:id="rId8"/>
    <p:sldId id="307" r:id="rId9"/>
    <p:sldId id="308" r:id="rId10"/>
    <p:sldId id="310" r:id="rId11"/>
    <p:sldId id="309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268" r:id="rId21"/>
    <p:sldId id="282" r:id="rId22"/>
    <p:sldId id="319" r:id="rId23"/>
    <p:sldId id="284" r:id="rId24"/>
    <p:sldId id="296" r:id="rId25"/>
    <p:sldId id="287" r:id="rId26"/>
    <p:sldId id="301" r:id="rId27"/>
    <p:sldId id="304" r:id="rId28"/>
    <p:sldId id="300" r:id="rId29"/>
    <p:sldId id="274" r:id="rId30"/>
    <p:sldId id="273" r:id="rId31"/>
    <p:sldId id="275" r:id="rId32"/>
    <p:sldId id="277" r:id="rId33"/>
    <p:sldId id="278" r:id="rId34"/>
    <p:sldId id="279" r:id="rId35"/>
    <p:sldId id="293" r:id="rId36"/>
    <p:sldId id="294" r:id="rId37"/>
    <p:sldId id="265" r:id="rId38"/>
  </p:sldIdLst>
  <p:sldSz cx="12192000" cy="6858000"/>
  <p:notesSz cx="6858000" cy="9144000"/>
  <p:embeddedFontLst>
    <p:embeddedFont>
      <p:font typeface="Gmarket Sans Light" panose="02000000000000000000" pitchFamily="50" charset="-127"/>
      <p:regular r:id="rId39"/>
    </p:embeddedFont>
    <p:embeddedFont>
      <p:font typeface="Gmarket Sans Medium" panose="02000000000000000000" pitchFamily="50" charset="-127"/>
      <p:regular r:id="rId40"/>
    </p:embeddedFont>
    <p:embeddedFont>
      <p:font typeface="G마켓 산스 Bold" panose="02000000000000000000" pitchFamily="50" charset="-127"/>
      <p:regular r:id="rId41"/>
    </p:embeddedFont>
    <p:embeddedFont>
      <p:font typeface="G마켓 산스 Light" panose="02000000000000000000" pitchFamily="50" charset="-127"/>
      <p:regular r:id="rId42"/>
    </p:embeddedFont>
    <p:embeddedFont>
      <p:font typeface="G마켓 산스 Medium" panose="02000000000000000000" pitchFamily="50" charset="-127"/>
      <p:regular r:id="rId43"/>
    </p:embeddedFont>
    <p:embeddedFont>
      <p:font typeface="NanumSquare ExtraBold" panose="020B0600000101010101" pitchFamily="50" charset="-127"/>
      <p:bold r:id="rId44"/>
    </p:embeddedFont>
    <p:embeddedFont>
      <p:font typeface="나눔스퀘어 Bold" panose="020B0600000101010101" pitchFamily="50" charset="-127"/>
      <p:bold r:id="rId45"/>
    </p:embeddedFont>
    <p:embeddedFont>
      <p:font typeface="나눔스퀘어 ExtraBold" panose="020B0600000101010101" pitchFamily="50" charset="-127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E9F4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547" y="6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E2E9C-2276-4C9B-AEAA-707856EB3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872509-5C2E-4E2F-9C38-DA905EB11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5DFD0-B74B-45E7-9A39-E8A0F139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614A-8EAA-4A4A-B6BE-22BF181DEC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3F8E62-FE01-4BEC-934C-73A4C789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41B4CA-6075-487D-84DA-31A64E99F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782A1-E0AC-428F-91A6-18F949E7B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5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1B727-7FEC-42BF-84B5-C81970439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A4AC89-F4C3-4563-B488-3BE31863D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6AF10-9D53-4130-9193-687B9ECFA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614A-8EAA-4A4A-B6BE-22BF181DEC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2587D2-DA14-4B78-BB91-C9B77B03F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F83CB-CE11-44FA-8C05-4DFA1F97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782A1-E0AC-428F-91A6-18F949E7B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56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A2A94A-33BA-4344-A3B6-ED264EE007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4D57A5-BB48-4452-85E1-F13CA5340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3D0775-8E1B-4EAD-981F-331085D5E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614A-8EAA-4A4A-B6BE-22BF181DEC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0EB84-BF5E-4DAF-A125-48124F07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A05F10-B6A8-4FD1-B1CF-541B6D6A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782A1-E0AC-428F-91A6-18F949E7B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73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60E09-60DD-4FB6-B8C1-DB67B747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7B934A-B1AC-4D10-8827-2C979CD5C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A83F08-2DF5-4D50-9CF5-6AA0C0272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614A-8EAA-4A4A-B6BE-22BF181DEC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AE4412-1F95-42B6-B062-AF4E24DDD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DC464-821D-4F9B-830E-997F102F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782A1-E0AC-428F-91A6-18F949E7B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5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CD05F-7D80-4974-8282-C36A7CF7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74C164-757D-4183-815B-23B05060E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55D053-8AB7-4DE8-8513-C630E798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614A-8EAA-4A4A-B6BE-22BF181DEC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E3694C-FC49-4794-8CEF-57E9BFCC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B3D820-4B59-4BBD-826F-94B96E59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782A1-E0AC-428F-91A6-18F949E7B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8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BBBA3-F15E-4CC5-AA35-CF3AA08E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56D03A-1E85-4226-BC9F-85C34E1118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0DEF8-FBA6-4DE4-A172-D42344223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633D95-88ED-4A0B-A4B7-5C012D431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614A-8EAA-4A4A-B6BE-22BF181DEC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19B169-96AF-45F1-B792-FC6D01EDD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6D8BA1-68F9-41BD-8813-B29EE3B6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782A1-E0AC-428F-91A6-18F949E7B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09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778D4-0780-4287-8E24-D82DBB86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7627CD-7746-4C56-A11C-A5215794A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76A4C2-98F6-43A8-A9DD-F82FE49B62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B48D0C-A592-4536-8CCA-8A8DF286EF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34B14B-F090-49E9-B392-A7C8A95478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A0BCAC-F4B0-4184-9153-E66A0D93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614A-8EAA-4A4A-B6BE-22BF181DEC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634928-5E5D-41AB-A76C-590F1AD24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503F11-9A82-46A3-A5FF-F3FC2C11F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782A1-E0AC-428F-91A6-18F949E7B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88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52246-F7E8-4DE2-A4EE-12B913211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D88469-F02F-426C-A66B-23AFC0C88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614A-8EAA-4A4A-B6BE-22BF181DEC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301A60-CB22-47E4-A38A-8083E7C2C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42E93B-8B2F-4AEF-8350-9D2FB1382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782A1-E0AC-428F-91A6-18F949E7B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8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180AF5-FE18-42D7-9CC7-917274E5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614A-8EAA-4A4A-B6BE-22BF181DEC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8DB5D4-B959-44A7-881F-74794F707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767A8-3CA2-4549-BB73-8DA67B5D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782A1-E0AC-428F-91A6-18F949E7B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0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502F-5576-4301-BA69-4EBF9328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F1B5F0-4551-4C5C-9B8E-4491380B3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39817B-7192-4F9E-B8FC-5634F963E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85F0FF-E61C-4A43-A8FF-882F5044D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614A-8EAA-4A4A-B6BE-22BF181DEC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764D3C-8BC7-448C-AEDC-21487444B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C9ACE2-0FA6-4833-9A15-E4FB8EB62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782A1-E0AC-428F-91A6-18F949E7B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5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043D6-789B-4440-9AFA-F36E8F9B2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D85DCD-F909-443E-89FE-80AA377B1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0DFC9E-B1DD-4A62-80B4-855DC5CC9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B2502E-EBAF-4293-BFF5-7223E4153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614A-8EAA-4A4A-B6BE-22BF181DEC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0C3B54-A626-4B8A-8E5D-2C99A2181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ED883-AD86-47C3-968F-5D99C5FF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782A1-E0AC-428F-91A6-18F949E7B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2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3E29E8-25A6-4AA7-8430-C5BFAD85A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B75D20-3D54-492D-B631-FCB06970A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6C0778-9D6F-456F-A4E1-346837B103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6614A-8EAA-4A4A-B6BE-22BF181DEC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9ACFC1-93B0-4658-B1FB-BC7813F7F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121E2-A7DE-4E07-A9E7-1E90DE987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782A1-E0AC-428F-91A6-18F949E7B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7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flearn.com/course/%ED%8C%8C%EC%9D%B4%EC%8D%AC-%EC%95%8C%EA%B3%A0%EB%A6%AC%EC%A6%98-%EB%AC%B8%EC%A0%9C%ED%92%80%EC%9D%B4-%EC%BD%94%EB%94%A9%ED%85%8C%EC%8A%A4%ED%8A%B8#curriculum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07D7940F-45BF-42B1-9F42-31E3E6363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424576"/>
              </p:ext>
            </p:extLst>
          </p:nvPr>
        </p:nvGraphicFramePr>
        <p:xfrm>
          <a:off x="287380" y="1991838"/>
          <a:ext cx="11617240" cy="45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155">
                  <a:extLst>
                    <a:ext uri="{9D8B030D-6E8A-4147-A177-3AD203B41FA5}">
                      <a16:colId xmlns:a16="http://schemas.microsoft.com/office/drawing/2014/main" val="1347800514"/>
                    </a:ext>
                  </a:extLst>
                </a:gridCol>
                <a:gridCol w="1452155">
                  <a:extLst>
                    <a:ext uri="{9D8B030D-6E8A-4147-A177-3AD203B41FA5}">
                      <a16:colId xmlns:a16="http://schemas.microsoft.com/office/drawing/2014/main" val="1024862707"/>
                    </a:ext>
                  </a:extLst>
                </a:gridCol>
                <a:gridCol w="1452155">
                  <a:extLst>
                    <a:ext uri="{9D8B030D-6E8A-4147-A177-3AD203B41FA5}">
                      <a16:colId xmlns:a16="http://schemas.microsoft.com/office/drawing/2014/main" val="2470331803"/>
                    </a:ext>
                  </a:extLst>
                </a:gridCol>
                <a:gridCol w="1452155">
                  <a:extLst>
                    <a:ext uri="{9D8B030D-6E8A-4147-A177-3AD203B41FA5}">
                      <a16:colId xmlns:a16="http://schemas.microsoft.com/office/drawing/2014/main" val="2621242623"/>
                    </a:ext>
                  </a:extLst>
                </a:gridCol>
                <a:gridCol w="1452155">
                  <a:extLst>
                    <a:ext uri="{9D8B030D-6E8A-4147-A177-3AD203B41FA5}">
                      <a16:colId xmlns:a16="http://schemas.microsoft.com/office/drawing/2014/main" val="4288413446"/>
                    </a:ext>
                  </a:extLst>
                </a:gridCol>
                <a:gridCol w="1452155">
                  <a:extLst>
                    <a:ext uri="{9D8B030D-6E8A-4147-A177-3AD203B41FA5}">
                      <a16:colId xmlns:a16="http://schemas.microsoft.com/office/drawing/2014/main" val="2988608110"/>
                    </a:ext>
                  </a:extLst>
                </a:gridCol>
                <a:gridCol w="1452155">
                  <a:extLst>
                    <a:ext uri="{9D8B030D-6E8A-4147-A177-3AD203B41FA5}">
                      <a16:colId xmlns:a16="http://schemas.microsoft.com/office/drawing/2014/main" val="4264270022"/>
                    </a:ext>
                  </a:extLst>
                </a:gridCol>
                <a:gridCol w="1452155">
                  <a:extLst>
                    <a:ext uri="{9D8B030D-6E8A-4147-A177-3AD203B41FA5}">
                      <a16:colId xmlns:a16="http://schemas.microsoft.com/office/drawing/2014/main" val="3881779723"/>
                    </a:ext>
                  </a:extLst>
                </a:gridCol>
              </a:tblGrid>
              <a:tr h="553811">
                <a:tc>
                  <a:txBody>
                    <a:bodyPr/>
                    <a:lstStyle/>
                    <a:p>
                      <a:pPr algn="ctr" latinLnBrk="1"/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5</a:t>
                      </a:r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6</a:t>
                      </a:r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7</a:t>
                      </a:r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808792"/>
                  </a:ext>
                </a:extLst>
              </a:tr>
              <a:tr h="612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highlight>
                            <a:srgbClr val="FFFF00"/>
                          </a:highligh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조장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백채빈</a:t>
                      </a:r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신예진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김진영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김내히</a:t>
                      </a:r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강은서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유은영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곽현지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180864"/>
                  </a:ext>
                </a:extLst>
              </a:tr>
              <a:tr h="61254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김민회</a:t>
                      </a:r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한인욱</a:t>
                      </a:r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조민주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임선우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서경덕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김서영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오태환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840874"/>
                  </a:ext>
                </a:extLst>
              </a:tr>
              <a:tr h="904174">
                <a:tc>
                  <a:txBody>
                    <a:bodyPr/>
                    <a:lstStyle/>
                    <a:p>
                      <a:pPr algn="ctr" latinLnBrk="1"/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손지우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최우현</a:t>
                      </a:r>
                      <a:r>
                        <a:rPr lang="en-US" altLang="ko-KR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정재은</a:t>
                      </a:r>
                      <a:r>
                        <a:rPr lang="en-US" altLang="ko-KR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손동규</a:t>
                      </a:r>
                      <a:r>
                        <a:rPr lang="en-US" altLang="ko-KR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박대한</a:t>
                      </a:r>
                      <a:r>
                        <a:rPr lang="en-US" altLang="ko-KR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이재상</a:t>
                      </a:r>
                      <a:r>
                        <a:rPr lang="en-US" altLang="ko-KR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김채형</a:t>
                      </a:r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507275"/>
                  </a:ext>
                </a:extLst>
              </a:tr>
              <a:tr h="61254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김수연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이규민</a:t>
                      </a:r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강동인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조유림</a:t>
                      </a:r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최정윤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김관석</a:t>
                      </a:r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박상재</a:t>
                      </a:r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698875"/>
                  </a:ext>
                </a:extLst>
              </a:tr>
              <a:tr h="61254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이성우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김정현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오다건</a:t>
                      </a:r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권혁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오정헌</a:t>
                      </a:r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김동휘</a:t>
                      </a:r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이승준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506264"/>
                  </a:ext>
                </a:extLst>
              </a:tr>
              <a:tr h="61254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최정욱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홍익선</a:t>
                      </a:r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25705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927A2E3-88F0-45DC-9023-64792FA3BA95}"/>
              </a:ext>
            </a:extLst>
          </p:cNvPr>
          <p:cNvSpPr txBox="1"/>
          <p:nvPr/>
        </p:nvSpPr>
        <p:spPr>
          <a:xfrm>
            <a:off x="3207585" y="180882"/>
            <a:ext cx="626966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pPr algn="ctr"/>
            <a:r>
              <a:rPr lang="en-US" altLang="ko-KR" sz="5000" spc="50" dirty="0"/>
              <a:t>Welcome to ESC</a:t>
            </a:r>
            <a:endParaRPr lang="en-US" sz="5000" spc="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07948-68B7-4D8F-B86C-1D02C179D43D}"/>
              </a:ext>
            </a:extLst>
          </p:cNvPr>
          <p:cNvSpPr txBox="1"/>
          <p:nvPr/>
        </p:nvSpPr>
        <p:spPr>
          <a:xfrm>
            <a:off x="4014813" y="1206829"/>
            <a:ext cx="496001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pPr algn="ctr"/>
            <a:r>
              <a:rPr lang="ko-KR" altLang="en-US" sz="2800" spc="50" dirty="0"/>
              <a:t>조장님은 조를 기</a:t>
            </a:r>
            <a:r>
              <a:rPr lang="en-US" altLang="ko-KR" sz="2800" spc="50" dirty="0"/>
              <a:t>!</a:t>
            </a:r>
            <a:r>
              <a:rPr lang="ko-KR" altLang="en-US" sz="2800" spc="50" dirty="0"/>
              <a:t>억</a:t>
            </a:r>
            <a:r>
              <a:rPr lang="en-US" altLang="ko-KR" sz="2800" spc="50" dirty="0"/>
              <a:t>! </a:t>
            </a:r>
            <a:r>
              <a:rPr lang="ko-KR" altLang="en-US" sz="2800" spc="50" dirty="0"/>
              <a:t>해주세요</a:t>
            </a:r>
            <a:endParaRPr lang="en-US" sz="2800" spc="50" dirty="0"/>
          </a:p>
        </p:txBody>
      </p:sp>
    </p:spTree>
    <p:extLst>
      <p:ext uri="{BB962C8B-B14F-4D97-AF65-F5344CB8AC3E}">
        <p14:creationId xmlns:p14="http://schemas.microsoft.com/office/powerpoint/2010/main" val="3381350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4E4567-FE1A-46F2-88A4-15FB052E5D7B}"/>
              </a:ext>
            </a:extLst>
          </p:cNvPr>
          <p:cNvSpPr txBox="1"/>
          <p:nvPr/>
        </p:nvSpPr>
        <p:spPr>
          <a:xfrm>
            <a:off x="438334" y="1449330"/>
            <a:ext cx="6882043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임원진 소개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7DD9E3-405A-604E-91FB-702AC4BB8E88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E17FB92-BA75-6F45-BCF8-46F9B1290288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F72B58-141D-0946-903F-726E2BFA5E6D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 및 </a:t>
              </a:r>
              <a:r>
                <a:rPr lang="ko-KR" alt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학회원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 소개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DDBC25-91FB-BC45-9B58-95B42BAEC0A9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141577-9BD3-D649-A195-C04CE1A34257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BE45C8-492E-4247-A63B-5033261702D8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942E79D-0C87-F947-9E4B-BDE1959FD667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스터디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A9706B3-6B67-4F77-AE6E-FE467A6AEB5D}"/>
              </a:ext>
            </a:extLst>
          </p:cNvPr>
          <p:cNvSpPr txBox="1"/>
          <p:nvPr/>
        </p:nvSpPr>
        <p:spPr>
          <a:xfrm>
            <a:off x="3879355" y="1475367"/>
            <a:ext cx="433184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간사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엄상준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2974B5-B6CF-4BD9-8122-22A3E6E8B1D9}"/>
              </a:ext>
            </a:extLst>
          </p:cNvPr>
          <p:cNvSpPr txBox="1"/>
          <p:nvPr/>
        </p:nvSpPr>
        <p:spPr>
          <a:xfrm>
            <a:off x="296474" y="4556471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학기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고인물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16A690-0A70-48FF-AA70-D1745093A971}"/>
              </a:ext>
            </a:extLst>
          </p:cNvPr>
          <p:cNvSpPr txBox="1"/>
          <p:nvPr/>
        </p:nvSpPr>
        <p:spPr>
          <a:xfrm>
            <a:off x="8492446" y="3293099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학번</a:t>
            </a: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새내기</a:t>
            </a:r>
            <a:endParaRPr lang="en-US" altLang="ko-KR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4" name="그림 3" descr="소년, 실외, 아이, 조그만이(가) 표시된 사진&#10;&#10;자동 생성된 설명">
            <a:extLst>
              <a:ext uri="{FF2B5EF4-FFF2-40B4-BE49-F238E27FC236}">
                <a16:creationId xmlns:a16="http://schemas.microsoft.com/office/drawing/2014/main" id="{D50F0397-686E-45F6-B3CD-1E49210F6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5" t="33712" r="26085" b="3945"/>
          <a:stretch/>
        </p:blipFill>
        <p:spPr>
          <a:xfrm>
            <a:off x="3893863" y="2150143"/>
            <a:ext cx="4136036" cy="43497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E9125B-CF6C-40A6-B7C0-E1A4A0D203DF}"/>
              </a:ext>
            </a:extLst>
          </p:cNvPr>
          <p:cNvSpPr txBox="1"/>
          <p:nvPr/>
        </p:nvSpPr>
        <p:spPr>
          <a:xfrm>
            <a:off x="296474" y="3228319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힙</a:t>
            </a: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59834E-1E48-4DAC-99E1-0AB0BF0DE810}"/>
              </a:ext>
            </a:extLst>
          </p:cNvPr>
          <p:cNvSpPr txBox="1"/>
          <p:nvPr/>
        </p:nvSpPr>
        <p:spPr>
          <a:xfrm>
            <a:off x="8492446" y="4390848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부회장경력</a:t>
            </a: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8845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4E4567-FE1A-46F2-88A4-15FB052E5D7B}"/>
              </a:ext>
            </a:extLst>
          </p:cNvPr>
          <p:cNvSpPr txBox="1"/>
          <p:nvPr/>
        </p:nvSpPr>
        <p:spPr>
          <a:xfrm>
            <a:off x="438334" y="1449330"/>
            <a:ext cx="6882043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임원진 소개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7DD9E3-405A-604E-91FB-702AC4BB8E88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E17FB92-BA75-6F45-BCF8-46F9B1290288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F72B58-141D-0946-903F-726E2BFA5E6D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 및 </a:t>
              </a:r>
              <a:r>
                <a:rPr lang="ko-KR" alt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학회원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 소개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DDBC25-91FB-BC45-9B58-95B42BAEC0A9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141577-9BD3-D649-A195-C04CE1A34257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BE45C8-492E-4247-A63B-5033261702D8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942E79D-0C87-F947-9E4B-BDE1959FD667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스터디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A9706B3-6B67-4F77-AE6E-FE467A6AEB5D}"/>
              </a:ext>
            </a:extLst>
          </p:cNvPr>
          <p:cNvSpPr txBox="1"/>
          <p:nvPr/>
        </p:nvSpPr>
        <p:spPr>
          <a:xfrm>
            <a:off x="2868960" y="1478981"/>
            <a:ext cx="433184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총무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BA7313-57F6-4546-9C50-E6383EE470CC}"/>
              </a:ext>
            </a:extLst>
          </p:cNvPr>
          <p:cNvSpPr txBox="1"/>
          <p:nvPr/>
        </p:nvSpPr>
        <p:spPr>
          <a:xfrm>
            <a:off x="1327369" y="3470540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회비 </a:t>
            </a: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만원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2974B5-B6CF-4BD9-8122-22A3E6E8B1D9}"/>
              </a:ext>
            </a:extLst>
          </p:cNvPr>
          <p:cNvSpPr txBox="1"/>
          <p:nvPr/>
        </p:nvSpPr>
        <p:spPr>
          <a:xfrm>
            <a:off x="4710398" y="4410864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23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16A690-0A70-48FF-AA70-D1745093A971}"/>
              </a:ext>
            </a:extLst>
          </p:cNvPr>
          <p:cNvSpPr txBox="1"/>
          <p:nvPr/>
        </p:nvSpPr>
        <p:spPr>
          <a:xfrm>
            <a:off x="5901936" y="2043907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심리 </a:t>
            </a: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15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4" name="그림 3" descr="사람, 실내, 의류, 음식이(가) 표시된 사진&#10;&#10;자동 생성된 설명">
            <a:extLst>
              <a:ext uri="{FF2B5EF4-FFF2-40B4-BE49-F238E27FC236}">
                <a16:creationId xmlns:a16="http://schemas.microsoft.com/office/drawing/2014/main" id="{7E386A26-A773-4B38-B839-5AE181E48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884" y="-783941"/>
            <a:ext cx="5829289" cy="7772384"/>
          </a:xfrm>
          <a:prstGeom prst="rect">
            <a:avLst/>
          </a:prstGeom>
        </p:spPr>
      </p:pic>
      <p:pic>
        <p:nvPicPr>
          <p:cNvPr id="1026" name="Picture 2" descr="그날 2만원이 입금이 되었다">
            <a:extLst>
              <a:ext uri="{FF2B5EF4-FFF2-40B4-BE49-F238E27FC236}">
                <a16:creationId xmlns:a16="http://schemas.microsoft.com/office/drawing/2014/main" id="{420FB8B7-FA89-492C-B9AD-483D2C082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730" y="2844458"/>
            <a:ext cx="2608676" cy="125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그날 2만원이 입금이 되었다">
            <a:extLst>
              <a:ext uri="{FF2B5EF4-FFF2-40B4-BE49-F238E27FC236}">
                <a16:creationId xmlns:a16="http://schemas.microsoft.com/office/drawing/2014/main" id="{F8BF9D37-F655-4D92-9B39-1A49D82BE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588" y="2844458"/>
            <a:ext cx="2608676" cy="125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924916-713B-494B-ACB0-D3798B3D17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574" b="75278" l="60000" r="85625">
                        <a14:foregroundMark x1="69167" y1="50556" x2="66667" y2="60648"/>
                        <a14:foregroundMark x1="66667" y1="60648" x2="64583" y2="64444"/>
                        <a14:foregroundMark x1="64583" y1="64444" x2="61667" y2="67407"/>
                        <a14:foregroundMark x1="60208" y1="68056" x2="66354" y2="65278"/>
                        <a14:foregroundMark x1="69531" y1="48889" x2="67865" y2="51667"/>
                        <a14:foregroundMark x1="84277" y1="51257" x2="84444" y2="52495"/>
                        <a14:foregroundMark x1="83958" y1="48889" x2="84268" y2="51187"/>
                        <a14:foregroundMark x1="85052" y1="50000" x2="85052" y2="50000"/>
                        <a14:foregroundMark x1="68698" y1="46574" x2="70625" y2="50926"/>
                        <a14:foregroundMark x1="70625" y1="50926" x2="71042" y2="56296"/>
                        <a14:foregroundMark x1="71042" y1="56296" x2="70990" y2="56574"/>
                        <a14:foregroundMark x1="74219" y1="57870" x2="77396" y2="54815"/>
                        <a14:foregroundMark x1="67969" y1="47407" x2="70833" y2="50000"/>
                        <a14:foregroundMark x1="70833" y1="50000" x2="70990" y2="52500"/>
                        <a14:backgroundMark x1="77636" y1="53931" x2="78125" y2="57407"/>
                        <a14:backgroundMark x1="77292" y1="51481" x2="77555" y2="53353"/>
                        <a14:backgroundMark x1="78125" y1="57407" x2="75833" y2="68241"/>
                        <a14:backgroundMark x1="75833" y1="68241" x2="78594" y2="70741"/>
                        <a14:backgroundMark x1="78594" y1="70741" x2="78594" y2="71204"/>
                        <a14:backgroundMark x1="81927" y1="52963" x2="80573" y2="58981"/>
                        <a14:backgroundMark x1="80573" y1="58981" x2="83125" y2="63426"/>
                        <a14:backgroundMark x1="83125" y1="63426" x2="83490" y2="56296"/>
                        <a14:backgroundMark x1="83490" y1="56296" x2="82188" y2="64444"/>
                        <a14:backgroundMark x1="82188" y1="64444" x2="84063" y2="69259"/>
                        <a14:backgroundMark x1="84063" y1="69259" x2="84115" y2="69259"/>
                        <a14:backgroundMark x1="84844" y1="52500" x2="84792" y2="64815"/>
                        <a14:backgroundMark x1="83594" y1="49722" x2="80729" y2="51574"/>
                        <a14:backgroundMark x1="80729" y1="51574" x2="78854" y2="60370"/>
                        <a14:backgroundMark x1="80781" y1="50000" x2="85365" y2="59630"/>
                        <a14:backgroundMark x1="85365" y1="59630" x2="85990" y2="61852"/>
                        <a14:backgroundMark x1="79792" y1="48889" x2="79219" y2="60833"/>
                        <a14:backgroundMark x1="79219" y1="60833" x2="79688" y2="67407"/>
                        <a14:backgroundMark x1="80313" y1="53611" x2="82500" y2="58796"/>
                        <a14:backgroundMark x1="82500" y1="58796" x2="82813" y2="66574"/>
                        <a14:backgroundMark x1="82813" y1="66574" x2="82656" y2="68056"/>
                        <a14:backgroundMark x1="81979" y1="65833" x2="81354" y2="74537"/>
                        <a14:backgroundMark x1="79219" y1="65648" x2="80208" y2="72222"/>
                        <a14:backgroundMark x1="80208" y1="72222" x2="80313" y2="72500"/>
                        <a14:backgroundMark x1="99635" y1="4167" x2="99635" y2="4167"/>
                      </a14:backgroundRemoval>
                    </a14:imgEffect>
                  </a14:imgLayer>
                </a14:imgProps>
              </a:ext>
            </a:extLst>
          </a:blip>
          <a:srcRect l="58602" t="46537" r="13148" b="21518"/>
          <a:stretch/>
        </p:blipFill>
        <p:spPr>
          <a:xfrm>
            <a:off x="-163257" y="3808035"/>
            <a:ext cx="5294065" cy="33674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4FE486-0B80-447D-93C8-683904933ED0}"/>
              </a:ext>
            </a:extLst>
          </p:cNvPr>
          <p:cNvSpPr txBox="1"/>
          <p:nvPr/>
        </p:nvSpPr>
        <p:spPr>
          <a:xfrm>
            <a:off x="2868960" y="2113248"/>
            <a:ext cx="433184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손지우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356F8D-E75C-42E5-BF41-3C7D81797FA8}"/>
              </a:ext>
            </a:extLst>
          </p:cNvPr>
          <p:cNvSpPr txBox="1"/>
          <p:nvPr/>
        </p:nvSpPr>
        <p:spPr>
          <a:xfrm>
            <a:off x="6451647" y="4362623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MBTI</a:t>
            </a:r>
          </a:p>
        </p:txBody>
      </p:sp>
    </p:spTree>
    <p:extLst>
      <p:ext uri="{BB962C8B-B14F-4D97-AF65-F5344CB8AC3E}">
        <p14:creationId xmlns:p14="http://schemas.microsoft.com/office/powerpoint/2010/main" val="9464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4E4567-FE1A-46F2-88A4-15FB052E5D7B}"/>
              </a:ext>
            </a:extLst>
          </p:cNvPr>
          <p:cNvSpPr txBox="1"/>
          <p:nvPr/>
        </p:nvSpPr>
        <p:spPr>
          <a:xfrm>
            <a:off x="438334" y="1449330"/>
            <a:ext cx="6882043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학회원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소개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7DD9E3-405A-604E-91FB-702AC4BB8E88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E17FB92-BA75-6F45-BCF8-46F9B1290288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F72B58-141D-0946-903F-726E2BFA5E6D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 및 </a:t>
              </a:r>
              <a:r>
                <a:rPr lang="ko-KR" alt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학회원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 소개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DDBC25-91FB-BC45-9B58-95B42BAEC0A9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141577-9BD3-D649-A195-C04CE1A34257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BE45C8-492E-4247-A63B-5033261702D8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942E79D-0C87-F947-9E4B-BDE1959FD667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스터디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DBA7313-57F6-4546-9C50-E6383EE470CC}"/>
              </a:ext>
            </a:extLst>
          </p:cNvPr>
          <p:cNvSpPr txBox="1"/>
          <p:nvPr/>
        </p:nvSpPr>
        <p:spPr>
          <a:xfrm>
            <a:off x="3763212" y="2475326"/>
            <a:ext cx="4716498" cy="773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4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기존기수소개</a:t>
            </a:r>
            <a:endParaRPr lang="en-US" sz="4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C079D7-E699-4BED-AFD8-1A5A6811518C}"/>
              </a:ext>
            </a:extLst>
          </p:cNvPr>
          <p:cNvSpPr txBox="1"/>
          <p:nvPr/>
        </p:nvSpPr>
        <p:spPr>
          <a:xfrm>
            <a:off x="4484052" y="3940410"/>
            <a:ext cx="3223896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23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기소개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29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4E4567-FE1A-46F2-88A4-15FB052E5D7B}"/>
              </a:ext>
            </a:extLst>
          </p:cNvPr>
          <p:cNvSpPr txBox="1"/>
          <p:nvPr/>
        </p:nvSpPr>
        <p:spPr>
          <a:xfrm>
            <a:off x="438334" y="1449330"/>
            <a:ext cx="6882043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학회원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소개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7DD9E3-405A-604E-91FB-702AC4BB8E88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E17FB92-BA75-6F45-BCF8-46F9B1290288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F72B58-141D-0946-903F-726E2BFA5E6D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 및 </a:t>
              </a:r>
              <a:r>
                <a:rPr lang="ko-KR" alt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학회원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 소개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DDBC25-91FB-BC45-9B58-95B42BAEC0A9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141577-9BD3-D649-A195-C04CE1A34257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BE45C8-492E-4247-A63B-5033261702D8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942E79D-0C87-F947-9E4B-BDE1959FD667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스터디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B400D9-6055-4874-A328-9BEE639B4DA5}"/>
              </a:ext>
            </a:extLst>
          </p:cNvPr>
          <p:cNvSpPr txBox="1"/>
          <p:nvPr/>
        </p:nvSpPr>
        <p:spPr>
          <a:xfrm>
            <a:off x="2793502" y="2570303"/>
            <a:ext cx="6882043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강은서 </a:t>
            </a:r>
            <a:r>
              <a:rPr lang="en-US" altLang="ko-KR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어제 </a:t>
            </a:r>
            <a:r>
              <a:rPr lang="ko-KR" altLang="en-US" sz="24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생일축하합니다</a:t>
            </a:r>
            <a:r>
              <a:rPr lang="en-US" altLang="ko-KR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.)</a:t>
            </a:r>
          </a:p>
          <a:p>
            <a:pPr algn="ctr"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김내히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김민회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김서영 김진영 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백채빈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신예진 유은영 임선우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한인욱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821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4E4567-FE1A-46F2-88A4-15FB052E5D7B}"/>
              </a:ext>
            </a:extLst>
          </p:cNvPr>
          <p:cNvSpPr txBox="1"/>
          <p:nvPr/>
        </p:nvSpPr>
        <p:spPr>
          <a:xfrm>
            <a:off x="438334" y="1449330"/>
            <a:ext cx="6882043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학회원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소개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7DD9E3-405A-604E-91FB-702AC4BB8E88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E17FB92-BA75-6F45-BCF8-46F9B1290288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F72B58-141D-0946-903F-726E2BFA5E6D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 및 </a:t>
              </a:r>
              <a:r>
                <a:rPr lang="ko-KR" alt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학회원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 소개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DDBC25-91FB-BC45-9B58-95B42BAEC0A9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141577-9BD3-D649-A195-C04CE1A34257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BE45C8-492E-4247-A63B-5033261702D8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942E79D-0C87-F947-9E4B-BDE1959FD667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스터디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DBA7313-57F6-4546-9C50-E6383EE470CC}"/>
              </a:ext>
            </a:extLst>
          </p:cNvPr>
          <p:cNvSpPr txBox="1"/>
          <p:nvPr/>
        </p:nvSpPr>
        <p:spPr>
          <a:xfrm>
            <a:off x="3763212" y="2475326"/>
            <a:ext cx="4716498" cy="773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4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학기 </a:t>
            </a:r>
            <a:r>
              <a:rPr lang="ko-KR" altLang="en-US" sz="44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고인물</a:t>
            </a:r>
            <a:r>
              <a:rPr lang="ko-KR" altLang="en-US" sz="4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소개</a:t>
            </a:r>
            <a:endParaRPr lang="en-US" sz="4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C079D7-E699-4BED-AFD8-1A5A6811518C}"/>
              </a:ext>
            </a:extLst>
          </p:cNvPr>
          <p:cNvSpPr txBox="1"/>
          <p:nvPr/>
        </p:nvSpPr>
        <p:spPr>
          <a:xfrm>
            <a:off x="4484052" y="3940410"/>
            <a:ext cx="3223896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~22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기소개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736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4E4567-FE1A-46F2-88A4-15FB052E5D7B}"/>
              </a:ext>
            </a:extLst>
          </p:cNvPr>
          <p:cNvSpPr txBox="1"/>
          <p:nvPr/>
        </p:nvSpPr>
        <p:spPr>
          <a:xfrm>
            <a:off x="438334" y="1449330"/>
            <a:ext cx="6882043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학회원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소개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7DD9E3-405A-604E-91FB-702AC4BB8E88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E17FB92-BA75-6F45-BCF8-46F9B1290288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F72B58-141D-0946-903F-726E2BFA5E6D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 및 </a:t>
              </a:r>
              <a:r>
                <a:rPr lang="ko-KR" alt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학회원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 소개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DDBC25-91FB-BC45-9B58-95B42BAEC0A9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141577-9BD3-D649-A195-C04CE1A34257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BE45C8-492E-4247-A63B-5033261702D8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942E79D-0C87-F947-9E4B-BDE1959FD667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스터디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B400D9-6055-4874-A328-9BEE639B4DA5}"/>
              </a:ext>
            </a:extLst>
          </p:cNvPr>
          <p:cNvSpPr txBox="1"/>
          <p:nvPr/>
        </p:nvSpPr>
        <p:spPr>
          <a:xfrm>
            <a:off x="2560222" y="2864102"/>
            <a:ext cx="6882043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강경훈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곽현지 손동규</a:t>
            </a:r>
            <a:endParaRPr lang="en-US" altLang="ko-KR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정권상 전은지 오태환 이재상 박대한 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649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4E4567-FE1A-46F2-88A4-15FB052E5D7B}"/>
              </a:ext>
            </a:extLst>
          </p:cNvPr>
          <p:cNvSpPr txBox="1"/>
          <p:nvPr/>
        </p:nvSpPr>
        <p:spPr>
          <a:xfrm>
            <a:off x="438334" y="1449330"/>
            <a:ext cx="6882043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학회원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소개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7DD9E3-405A-604E-91FB-702AC4BB8E88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E17FB92-BA75-6F45-BCF8-46F9B1290288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F72B58-141D-0946-903F-726E2BFA5E6D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 및 </a:t>
              </a:r>
              <a:r>
                <a:rPr lang="ko-KR" alt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학회원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 소개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DDBC25-91FB-BC45-9B58-95B42BAEC0A9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141577-9BD3-D649-A195-C04CE1A34257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BE45C8-492E-4247-A63B-5033261702D8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942E79D-0C87-F947-9E4B-BDE1959FD667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스터디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DBA7313-57F6-4546-9C50-E6383EE470CC}"/>
              </a:ext>
            </a:extLst>
          </p:cNvPr>
          <p:cNvSpPr txBox="1"/>
          <p:nvPr/>
        </p:nvSpPr>
        <p:spPr>
          <a:xfrm>
            <a:off x="3377614" y="2530593"/>
            <a:ext cx="5436772" cy="773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</a:t>
            </a:r>
            <a:r>
              <a:rPr lang="ko-KR" altLang="en-US" sz="4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학기 </a:t>
            </a:r>
            <a:r>
              <a:rPr lang="ko-KR" altLang="en-US" sz="44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고인물</a:t>
            </a:r>
            <a:r>
              <a:rPr lang="ko-KR" altLang="en-US" sz="4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소개</a:t>
            </a:r>
            <a:endParaRPr lang="en-US" sz="4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5D15DB-13B5-475D-8BB0-1D6823BC9184}"/>
              </a:ext>
            </a:extLst>
          </p:cNvPr>
          <p:cNvSpPr txBox="1"/>
          <p:nvPr/>
        </p:nvSpPr>
        <p:spPr>
          <a:xfrm>
            <a:off x="4484052" y="3940410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기수를 몰라요</a:t>
            </a: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963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4E4567-FE1A-46F2-88A4-15FB052E5D7B}"/>
              </a:ext>
            </a:extLst>
          </p:cNvPr>
          <p:cNvSpPr txBox="1"/>
          <p:nvPr/>
        </p:nvSpPr>
        <p:spPr>
          <a:xfrm>
            <a:off x="438334" y="1449330"/>
            <a:ext cx="6882043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학회원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소개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7DD9E3-405A-604E-91FB-702AC4BB8E88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E17FB92-BA75-6F45-BCF8-46F9B1290288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F72B58-141D-0946-903F-726E2BFA5E6D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 및 </a:t>
              </a:r>
              <a:r>
                <a:rPr lang="ko-KR" alt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학회원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 소개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DDBC25-91FB-BC45-9B58-95B42BAEC0A9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141577-9BD3-D649-A195-C04CE1A34257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BE45C8-492E-4247-A63B-5033261702D8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942E79D-0C87-F947-9E4B-BDE1959FD667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스터디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B400D9-6055-4874-A328-9BEE639B4DA5}"/>
              </a:ext>
            </a:extLst>
          </p:cNvPr>
          <p:cNvSpPr txBox="1"/>
          <p:nvPr/>
        </p:nvSpPr>
        <p:spPr>
          <a:xfrm>
            <a:off x="2560222" y="2987532"/>
            <a:ext cx="688204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신혜연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이상욱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최우현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홍익선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조민주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632AD-C53C-43BB-A4D8-27C815E8AA7B}"/>
              </a:ext>
            </a:extLst>
          </p:cNvPr>
          <p:cNvSpPr txBox="1"/>
          <p:nvPr/>
        </p:nvSpPr>
        <p:spPr>
          <a:xfrm>
            <a:off x="4058035" y="2665976"/>
            <a:ext cx="14174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21</a:t>
            </a:r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학번</a:t>
            </a:r>
            <a:endParaRPr 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955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4E4567-FE1A-46F2-88A4-15FB052E5D7B}"/>
              </a:ext>
            </a:extLst>
          </p:cNvPr>
          <p:cNvSpPr txBox="1"/>
          <p:nvPr/>
        </p:nvSpPr>
        <p:spPr>
          <a:xfrm>
            <a:off x="438334" y="1449330"/>
            <a:ext cx="6882043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학회원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소개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7DD9E3-405A-604E-91FB-702AC4BB8E88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E17FB92-BA75-6F45-BCF8-46F9B1290288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F72B58-141D-0946-903F-726E2BFA5E6D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 및 </a:t>
              </a:r>
              <a:r>
                <a:rPr lang="ko-KR" alt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학회원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 소개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DDBC25-91FB-BC45-9B58-95B42BAEC0A9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141577-9BD3-D649-A195-C04CE1A34257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BE45C8-492E-4247-A63B-5033261702D8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942E79D-0C87-F947-9E4B-BDE1959FD667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스터디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DBA7313-57F6-4546-9C50-E6383EE470CC}"/>
              </a:ext>
            </a:extLst>
          </p:cNvPr>
          <p:cNvSpPr txBox="1"/>
          <p:nvPr/>
        </p:nvSpPr>
        <p:spPr>
          <a:xfrm>
            <a:off x="3763212" y="2475326"/>
            <a:ext cx="4716498" cy="773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4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신입기수소개</a:t>
            </a:r>
            <a:endParaRPr lang="en-US" sz="4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C079D7-E699-4BED-AFD8-1A5A6811518C}"/>
              </a:ext>
            </a:extLst>
          </p:cNvPr>
          <p:cNvSpPr txBox="1"/>
          <p:nvPr/>
        </p:nvSpPr>
        <p:spPr>
          <a:xfrm>
            <a:off x="4484052" y="3940410"/>
            <a:ext cx="3223896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24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 소개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265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4E4567-FE1A-46F2-88A4-15FB052E5D7B}"/>
              </a:ext>
            </a:extLst>
          </p:cNvPr>
          <p:cNvSpPr txBox="1"/>
          <p:nvPr/>
        </p:nvSpPr>
        <p:spPr>
          <a:xfrm>
            <a:off x="438334" y="1449330"/>
            <a:ext cx="6882043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학회원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소개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7DD9E3-405A-604E-91FB-702AC4BB8E88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E17FB92-BA75-6F45-BCF8-46F9B1290288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F72B58-141D-0946-903F-726E2BFA5E6D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 및 </a:t>
              </a:r>
              <a:r>
                <a:rPr lang="ko-KR" alt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학회원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 소개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DDBC25-91FB-BC45-9B58-95B42BAEC0A9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141577-9BD3-D649-A195-C04CE1A34257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BE45C8-492E-4247-A63B-5033261702D8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942E79D-0C87-F947-9E4B-BDE1959FD667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스터디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B400D9-6055-4874-A328-9BEE639B4DA5}"/>
              </a:ext>
            </a:extLst>
          </p:cNvPr>
          <p:cNvSpPr txBox="1"/>
          <p:nvPr/>
        </p:nvSpPr>
        <p:spPr>
          <a:xfrm>
            <a:off x="2151296" y="2607482"/>
            <a:ext cx="7787738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강동인 권혁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김관석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김동휘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김수연 김정현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박상재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오다건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오정헌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이규민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이성우 이승준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조유림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최정욱 최정윤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67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6CF87070-D5BA-47D5-8A81-722936BB7590}"/>
              </a:ext>
            </a:extLst>
          </p:cNvPr>
          <p:cNvSpPr/>
          <p:nvPr/>
        </p:nvSpPr>
        <p:spPr>
          <a:xfrm>
            <a:off x="9110650" y="5886044"/>
            <a:ext cx="2191763" cy="397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B67B04-B5F9-415F-977E-5F3B7522E4D6}"/>
              </a:ext>
            </a:extLst>
          </p:cNvPr>
          <p:cNvSpPr txBox="1"/>
          <p:nvPr/>
        </p:nvSpPr>
        <p:spPr>
          <a:xfrm>
            <a:off x="9110651" y="5927288"/>
            <a:ext cx="2191626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credit @ </a:t>
            </a: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편집부장 김채형</a:t>
            </a:r>
            <a:endParaRPr lang="en-US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020474-D9B1-4F4A-A82F-4A504DF5B16F}"/>
              </a:ext>
            </a:extLst>
          </p:cNvPr>
          <p:cNvSpPr txBox="1"/>
          <p:nvPr/>
        </p:nvSpPr>
        <p:spPr>
          <a:xfrm>
            <a:off x="438949" y="1029200"/>
            <a:ext cx="5458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5000"/>
              </a:lnSpc>
            </a:pPr>
            <a:r>
              <a:rPr lang="en-US" altLang="ko-KR" sz="4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2020</a:t>
            </a:r>
            <a:r>
              <a:rPr lang="ko-KR" altLang="en-US" sz="4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4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SUMMER ESC</a:t>
            </a:r>
          </a:p>
          <a:p>
            <a:pPr>
              <a:lnSpc>
                <a:spcPct val="105000"/>
              </a:lnSpc>
            </a:pPr>
            <a:r>
              <a:rPr lang="en-US" sz="4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Orientation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421CF-5B40-4DA3-9203-05E82E25DBE3}"/>
              </a:ext>
            </a:extLst>
          </p:cNvPr>
          <p:cNvSpPr/>
          <p:nvPr/>
        </p:nvSpPr>
        <p:spPr>
          <a:xfrm>
            <a:off x="593163" y="720363"/>
            <a:ext cx="520700" cy="8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22C4157-764B-499D-8DFE-32CCBE70427D}"/>
              </a:ext>
            </a:extLst>
          </p:cNvPr>
          <p:cNvCxnSpPr>
            <a:cxnSpLocks/>
          </p:cNvCxnSpPr>
          <p:nvPr/>
        </p:nvCxnSpPr>
        <p:spPr>
          <a:xfrm>
            <a:off x="1384300" y="760772"/>
            <a:ext cx="99314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AD2FD77-5F45-4BC3-B5DB-BC5690F928AB}"/>
              </a:ext>
            </a:extLst>
          </p:cNvPr>
          <p:cNvCxnSpPr>
            <a:cxnSpLocks/>
          </p:cNvCxnSpPr>
          <p:nvPr/>
        </p:nvCxnSpPr>
        <p:spPr>
          <a:xfrm>
            <a:off x="593163" y="6056672"/>
            <a:ext cx="827143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E0DC9A8-B1C3-4033-A2D7-15E049F1B57F}"/>
              </a:ext>
            </a:extLst>
          </p:cNvPr>
          <p:cNvGrpSpPr/>
          <p:nvPr/>
        </p:nvGrpSpPr>
        <p:grpSpPr>
          <a:xfrm>
            <a:off x="6576341" y="1384688"/>
            <a:ext cx="4802272" cy="4127499"/>
            <a:chOff x="5138216" y="934095"/>
            <a:chExt cx="6892359" cy="5923905"/>
          </a:xfrm>
        </p:grpSpPr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0D282243-E1E3-466E-849F-E07B42429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20101" y="934095"/>
              <a:ext cx="1208938" cy="1202010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E2976792-5038-4CBA-A266-FBCAC3572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29039" y="1872581"/>
              <a:ext cx="2244292" cy="2201496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1A41FE66-C77D-49EF-AEA6-8924E1E2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38216" y="2443698"/>
              <a:ext cx="6892359" cy="4414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4399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C0839EF-DACA-44DA-A61E-D10F45E6159B}"/>
              </a:ext>
            </a:extLst>
          </p:cNvPr>
          <p:cNvSpPr txBox="1"/>
          <p:nvPr/>
        </p:nvSpPr>
        <p:spPr>
          <a:xfrm>
            <a:off x="4686448" y="3743337"/>
            <a:ext cx="286488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pPr algn="ctr"/>
            <a:r>
              <a:rPr lang="ko-KR" altLang="en-US" sz="5000" spc="50" dirty="0"/>
              <a:t>부서 소개</a:t>
            </a:r>
            <a:endParaRPr lang="en-US" sz="5000" spc="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BA9F84-17C9-4111-AC74-6922577E4D2B}"/>
              </a:ext>
            </a:extLst>
          </p:cNvPr>
          <p:cNvSpPr txBox="1"/>
          <p:nvPr/>
        </p:nvSpPr>
        <p:spPr>
          <a:xfrm>
            <a:off x="4481266" y="3137457"/>
            <a:ext cx="3275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2020 SUMMER ESC OT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76E8AF-EADF-4C41-8C2F-1FA3783CE50C}"/>
              </a:ext>
            </a:extLst>
          </p:cNvPr>
          <p:cNvSpPr/>
          <p:nvPr/>
        </p:nvSpPr>
        <p:spPr>
          <a:xfrm>
            <a:off x="4889528" y="4902251"/>
            <a:ext cx="138303" cy="138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FFA3FE-70EB-4550-BC05-7D79730120A8}"/>
              </a:ext>
            </a:extLst>
          </p:cNvPr>
          <p:cNvSpPr/>
          <p:nvPr/>
        </p:nvSpPr>
        <p:spPr>
          <a:xfrm>
            <a:off x="5300373" y="4902251"/>
            <a:ext cx="358721" cy="1383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D183FA-F638-4573-9762-2EFD92583088}"/>
              </a:ext>
            </a:extLst>
          </p:cNvPr>
          <p:cNvSpPr/>
          <p:nvPr/>
        </p:nvSpPr>
        <p:spPr>
          <a:xfrm>
            <a:off x="5931636" y="4902251"/>
            <a:ext cx="138303" cy="138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BE10BC-AD6A-464C-93C9-208039211F13}"/>
              </a:ext>
            </a:extLst>
          </p:cNvPr>
          <p:cNvSpPr/>
          <p:nvPr/>
        </p:nvSpPr>
        <p:spPr>
          <a:xfrm>
            <a:off x="6342481" y="4902251"/>
            <a:ext cx="138303" cy="138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0FDC013-D2AC-42CA-9AF6-5F29F0162BB8}"/>
              </a:ext>
            </a:extLst>
          </p:cNvPr>
          <p:cNvSpPr/>
          <p:nvPr/>
        </p:nvSpPr>
        <p:spPr>
          <a:xfrm>
            <a:off x="6753326" y="4902251"/>
            <a:ext cx="138303" cy="138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2EB6F0-8269-4112-B1EF-A47E4F42E5C1}"/>
              </a:ext>
            </a:extLst>
          </p:cNvPr>
          <p:cNvSpPr/>
          <p:nvPr/>
        </p:nvSpPr>
        <p:spPr>
          <a:xfrm>
            <a:off x="7164169" y="4902251"/>
            <a:ext cx="138303" cy="138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>
            <a:cxnSpLocks/>
          </p:cNvCxnSpPr>
          <p:nvPr/>
        </p:nvCxnSpPr>
        <p:spPr>
          <a:xfrm>
            <a:off x="3189368" y="3005398"/>
            <a:ext cx="585904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8F92610-CFAE-4746-ABD8-EFBCAAF116F5}"/>
              </a:ext>
            </a:extLst>
          </p:cNvPr>
          <p:cNvCxnSpPr>
            <a:cxnSpLocks/>
          </p:cNvCxnSpPr>
          <p:nvPr/>
        </p:nvCxnSpPr>
        <p:spPr>
          <a:xfrm>
            <a:off x="3189368" y="3590250"/>
            <a:ext cx="585904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C9D91B2F-34D4-0645-B254-5A4A04B0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06" y="146955"/>
            <a:ext cx="2789322" cy="25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60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1F0B8E7-D139-401B-AB18-985D5F8C2FB9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60CE417-0176-4110-9FF1-DC97AF47F269}"/>
              </a:ext>
            </a:extLst>
          </p:cNvPr>
          <p:cNvSpPr/>
          <p:nvPr/>
        </p:nvSpPr>
        <p:spPr>
          <a:xfrm>
            <a:off x="5047091" y="3668586"/>
            <a:ext cx="2097817" cy="586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0BB319-75C6-4FA4-979A-21CE69B23F06}"/>
              </a:ext>
            </a:extLst>
          </p:cNvPr>
          <p:cNvSpPr txBox="1"/>
          <p:nvPr/>
        </p:nvSpPr>
        <p:spPr>
          <a:xfrm>
            <a:off x="5763216" y="3698038"/>
            <a:ext cx="66556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학술부</a:t>
            </a:r>
            <a:endParaRPr lang="en-US" sz="1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FB43FD1-AD3F-964C-8AD8-83669948C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8060" y="1635643"/>
            <a:ext cx="1788207" cy="1788207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EAB238F7-D55B-A94A-A593-C08BA6336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1896" y="1635643"/>
            <a:ext cx="1788207" cy="1788207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68DD2967-DCD2-A24B-AC8C-F58AF48ACA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5732" y="1635657"/>
            <a:ext cx="1788193" cy="178819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219E953-5376-A941-8F36-AD4942F67A18}"/>
              </a:ext>
            </a:extLst>
          </p:cNvPr>
          <p:cNvSpPr txBox="1"/>
          <p:nvPr/>
        </p:nvSpPr>
        <p:spPr>
          <a:xfrm>
            <a:off x="5372886" y="3975042"/>
            <a:ext cx="1446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0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학술부장</a:t>
            </a:r>
            <a:r>
              <a:rPr lang="ko-KR" altLang="en-US" sz="1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0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정재은과</a:t>
            </a:r>
            <a:r>
              <a:rPr lang="ko-KR" altLang="en-US" sz="1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아이들</a:t>
            </a:r>
            <a:endParaRPr lang="en-US" sz="1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4A67068-11B5-1340-911E-2DEFBEF8C58D}"/>
              </a:ext>
            </a:extLst>
          </p:cNvPr>
          <p:cNvSpPr/>
          <p:nvPr/>
        </p:nvSpPr>
        <p:spPr>
          <a:xfrm>
            <a:off x="8790920" y="3668586"/>
            <a:ext cx="2097817" cy="586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00A7CC-00E3-1E4F-B5E1-7E137D1B13DF}"/>
              </a:ext>
            </a:extLst>
          </p:cNvPr>
          <p:cNvSpPr txBox="1"/>
          <p:nvPr/>
        </p:nvSpPr>
        <p:spPr>
          <a:xfrm>
            <a:off x="9507045" y="3698038"/>
            <a:ext cx="66556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편집부</a:t>
            </a:r>
            <a:endParaRPr lang="en-US" sz="1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DE9ED04-14DB-F046-A161-F0E945934373}"/>
              </a:ext>
            </a:extLst>
          </p:cNvPr>
          <p:cNvSpPr txBox="1"/>
          <p:nvPr/>
        </p:nvSpPr>
        <p:spPr>
          <a:xfrm>
            <a:off x="9116716" y="3975042"/>
            <a:ext cx="1446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편집부장 </a:t>
            </a:r>
            <a:r>
              <a:rPr lang="ko-KR" altLang="en-US" sz="10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김채형과</a:t>
            </a:r>
            <a:r>
              <a:rPr lang="ko-KR" altLang="en-US" sz="1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아이들</a:t>
            </a:r>
            <a:endParaRPr lang="en-US" sz="1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41375E5-850B-0442-B586-B7C50EDA3D82}"/>
              </a:ext>
            </a:extLst>
          </p:cNvPr>
          <p:cNvSpPr/>
          <p:nvPr/>
        </p:nvSpPr>
        <p:spPr>
          <a:xfrm>
            <a:off x="1297942" y="3672363"/>
            <a:ext cx="2097817" cy="586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0A923D6-9078-A64A-BCF7-370621C2A5CD}"/>
              </a:ext>
            </a:extLst>
          </p:cNvPr>
          <p:cNvSpPr txBox="1"/>
          <p:nvPr/>
        </p:nvSpPr>
        <p:spPr>
          <a:xfrm>
            <a:off x="2014067" y="3701815"/>
            <a:ext cx="66556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기획부</a:t>
            </a:r>
            <a:endParaRPr lang="en-US" sz="1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E66158-062E-654A-A552-CDEF5A47D7D3}"/>
              </a:ext>
            </a:extLst>
          </p:cNvPr>
          <p:cNvSpPr txBox="1"/>
          <p:nvPr/>
        </p:nvSpPr>
        <p:spPr>
          <a:xfrm>
            <a:off x="1623739" y="3978819"/>
            <a:ext cx="1446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기획부장 </a:t>
            </a:r>
            <a:r>
              <a:rPr lang="ko-KR" altLang="en-US" sz="10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설광은과</a:t>
            </a:r>
            <a:r>
              <a:rPr lang="ko-KR" altLang="en-US" sz="1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아이들</a:t>
            </a:r>
            <a:endParaRPr lang="en-US" sz="1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51EE8CA-3920-CE41-AA84-2815E01D7FAF}"/>
              </a:ext>
            </a:extLst>
          </p:cNvPr>
          <p:cNvSpPr/>
          <p:nvPr/>
        </p:nvSpPr>
        <p:spPr>
          <a:xfrm>
            <a:off x="4443142" y="4390509"/>
            <a:ext cx="3305713" cy="98469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2296A38-BB53-4246-BC4D-BED58F1C9EE4}"/>
              </a:ext>
            </a:extLst>
          </p:cNvPr>
          <p:cNvSpPr txBox="1"/>
          <p:nvPr/>
        </p:nvSpPr>
        <p:spPr>
          <a:xfrm>
            <a:off x="4922427" y="4448210"/>
            <a:ext cx="2356734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학회 세션에 관한 전반적인 업무 수행</a:t>
            </a:r>
            <a:endParaRPr lang="en-US" altLang="ko-KR" sz="1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세션</a:t>
            </a:r>
            <a:r>
              <a:rPr lang="en-US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내용을 선행하는 </a:t>
            </a:r>
            <a:r>
              <a:rPr lang="ko-KR" altLang="en-US" sz="1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학술부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스터디</a:t>
            </a:r>
            <a:r>
              <a:rPr lang="en-US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  <a:p>
            <a:pPr algn="ctr">
              <a:lnSpc>
                <a:spcPct val="110000"/>
              </a:lnSpc>
            </a:pP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세션 자료 준비 및 세션 내용 발표</a:t>
            </a:r>
            <a:endParaRPr lang="en-US" altLang="ko-KR" sz="1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개별 스터디 기획 및 진행</a:t>
            </a:r>
            <a:endParaRPr lang="en-US" sz="1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3CD5B61-3CF7-ED47-87B0-D44C23643749}"/>
              </a:ext>
            </a:extLst>
          </p:cNvPr>
          <p:cNvSpPr/>
          <p:nvPr/>
        </p:nvSpPr>
        <p:spPr>
          <a:xfrm>
            <a:off x="8175868" y="4389332"/>
            <a:ext cx="3305713" cy="98469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365DFA8-0047-634C-9E6C-7292C29D883D}"/>
              </a:ext>
            </a:extLst>
          </p:cNvPr>
          <p:cNvSpPr txBox="1"/>
          <p:nvPr/>
        </p:nvSpPr>
        <p:spPr>
          <a:xfrm>
            <a:off x="8421128" y="4448210"/>
            <a:ext cx="2815194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학회 홍보에 관한 전반적인 업무  수행</a:t>
            </a:r>
            <a:endParaRPr lang="en-US" altLang="ko-KR" sz="1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리쿠르팅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중 포스터</a:t>
            </a:r>
            <a:r>
              <a:rPr lang="en-US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카드뉴스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등 홍보물 제작</a:t>
            </a:r>
            <a:endParaRPr lang="en-US" altLang="ko-KR" sz="1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학기 중 학회 활동들에 대한 사진 촬영</a:t>
            </a:r>
            <a:endParaRPr lang="en-US" altLang="ko-KR" sz="1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en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ESC 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페이스</a:t>
            </a:r>
            <a:r>
              <a:rPr lang="en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페이지 및 </a:t>
            </a:r>
            <a:r>
              <a:rPr lang="ko-KR" altLang="en-US" sz="1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인스타그램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관리 </a:t>
            </a:r>
            <a:endParaRPr lang="en-US" altLang="ko-KR" sz="1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C789908-8809-3041-8BF5-694D6FDFB1D3}"/>
              </a:ext>
            </a:extLst>
          </p:cNvPr>
          <p:cNvSpPr/>
          <p:nvPr/>
        </p:nvSpPr>
        <p:spPr>
          <a:xfrm>
            <a:off x="710419" y="4389332"/>
            <a:ext cx="3305713" cy="98469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F9BAF4F-DEE3-A84F-9195-1BDA2E91301B}"/>
              </a:ext>
            </a:extLst>
          </p:cNvPr>
          <p:cNvSpPr txBox="1"/>
          <p:nvPr/>
        </p:nvSpPr>
        <p:spPr>
          <a:xfrm>
            <a:off x="1142428" y="4448210"/>
            <a:ext cx="2441694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학회 행사에 관한 전반적인 업무 수행</a:t>
            </a:r>
            <a:endParaRPr lang="en-US" altLang="ko-KR" sz="1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친바</a:t>
            </a:r>
            <a:r>
              <a:rPr lang="en-US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MT, 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소풍</a:t>
            </a:r>
            <a:r>
              <a:rPr lang="en-US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폼커밍데이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등 </a:t>
            </a:r>
            <a:endParaRPr lang="en-US" altLang="ko-KR" sz="1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학회 주요 행사  기획 및 진행</a:t>
            </a:r>
            <a:endParaRPr lang="en-US" altLang="ko-KR" sz="1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장소 예약</a:t>
            </a:r>
            <a:r>
              <a:rPr lang="en-US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프로그램 구성 등 행사 총괄</a:t>
            </a:r>
            <a:r>
              <a:rPr lang="en-US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sz="1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17F903-4D89-B44A-943E-BAE545FC0412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66DE22-5169-834C-83F5-52454959AAAE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학회 및 </a:t>
              </a:r>
              <a:r>
                <a:rPr lang="ko-KR" altLang="en-US" dirty="0" err="1"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학회원</a:t>
              </a:r>
              <a:r>
                <a:rPr lang="ko-KR" altLang="en-US" dirty="0"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 소개</a:t>
              </a:r>
              <a:endParaRPr lang="en-US" dirty="0"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165C2E-A0F7-984E-9553-7269FF2EEBEC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b="1" dirty="0">
                  <a:latin typeface="Gmarket Sans" panose="02000000000000000000" pitchFamily="2" charset="-128"/>
                  <a:ea typeface="Gmarket Sans" panose="02000000000000000000" pitchFamily="2" charset="-128"/>
                </a:rPr>
                <a:t>부서 소개</a:t>
              </a:r>
              <a:endParaRPr lang="en-US" b="1" dirty="0"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020583-E251-E148-A138-BEAFB02DAA20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583E33-B901-9C45-93C8-323174BE0A53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D6D2571-D3A4-814B-82E8-75BD7DA443FD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스터디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714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1F0B8E7-D139-401B-AB18-985D5F8C2FB9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17F903-4D89-B44A-943E-BAE545FC0412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66DE22-5169-834C-83F5-52454959AAAE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학회 및 </a:t>
              </a:r>
              <a:r>
                <a:rPr lang="ko-KR" altLang="en-US" dirty="0" err="1"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학회원</a:t>
              </a:r>
              <a:r>
                <a:rPr lang="ko-KR" altLang="en-US" dirty="0"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 소개</a:t>
              </a:r>
              <a:endParaRPr lang="en-US" dirty="0"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165C2E-A0F7-984E-9553-7269FF2EEBEC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b="1" dirty="0">
                  <a:latin typeface="Gmarket Sans" panose="02000000000000000000" pitchFamily="2" charset="-128"/>
                  <a:ea typeface="Gmarket Sans" panose="02000000000000000000" pitchFamily="2" charset="-128"/>
                </a:rPr>
                <a:t>부서 소개</a:t>
              </a:r>
              <a:endParaRPr lang="en-US" b="1" dirty="0"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020583-E251-E148-A138-BEAFB02DAA20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583E33-B901-9C45-93C8-323174BE0A53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D6D2571-D3A4-814B-82E8-75BD7DA443FD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스터디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pic>
        <p:nvPicPr>
          <p:cNvPr id="34" name="그림 33" descr="사람, 실내, 의류, 음식이(가) 표시된 사진&#10;&#10;자동 생성된 설명">
            <a:extLst>
              <a:ext uri="{FF2B5EF4-FFF2-40B4-BE49-F238E27FC236}">
                <a16:creationId xmlns:a16="http://schemas.microsoft.com/office/drawing/2014/main" id="{4EF99A10-9448-4989-A5A8-25537F9D7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742" y="-266874"/>
            <a:ext cx="5829289" cy="7772384"/>
          </a:xfrm>
          <a:prstGeom prst="rect">
            <a:avLst/>
          </a:prstGeom>
        </p:spPr>
      </p:pic>
      <p:pic>
        <p:nvPicPr>
          <p:cNvPr id="35" name="Picture 2" descr="그날 2만원이 입금이 되었다">
            <a:extLst>
              <a:ext uri="{FF2B5EF4-FFF2-40B4-BE49-F238E27FC236}">
                <a16:creationId xmlns:a16="http://schemas.microsoft.com/office/drawing/2014/main" id="{90B22453-ADC3-48F3-AC7B-4745679C6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186" y="2659711"/>
            <a:ext cx="2608676" cy="125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그날 2만원이 입금이 되었다">
            <a:extLst>
              <a:ext uri="{FF2B5EF4-FFF2-40B4-BE49-F238E27FC236}">
                <a16:creationId xmlns:a16="http://schemas.microsoft.com/office/drawing/2014/main" id="{0FC43C9F-FF6B-4FDD-919C-BC39805BE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033" y="2659711"/>
            <a:ext cx="2608676" cy="125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C73079-931A-413F-85D9-6E90CCEB2939}"/>
              </a:ext>
            </a:extLst>
          </p:cNvPr>
          <p:cNvSpPr txBox="1"/>
          <p:nvPr/>
        </p:nvSpPr>
        <p:spPr>
          <a:xfrm>
            <a:off x="438334" y="1449330"/>
            <a:ext cx="688204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회비 안내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443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C0839EF-DACA-44DA-A61E-D10F45E6159B}"/>
              </a:ext>
            </a:extLst>
          </p:cNvPr>
          <p:cNvSpPr txBox="1"/>
          <p:nvPr/>
        </p:nvSpPr>
        <p:spPr>
          <a:xfrm>
            <a:off x="4686448" y="3743337"/>
            <a:ext cx="286488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pPr algn="ctr"/>
            <a:r>
              <a:rPr lang="ko-KR" altLang="en-US" sz="5000" spc="50" dirty="0"/>
              <a:t>행사 소개</a:t>
            </a:r>
            <a:endParaRPr lang="en-US" sz="5000" spc="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BA9F84-17C9-4111-AC74-6922577E4D2B}"/>
              </a:ext>
            </a:extLst>
          </p:cNvPr>
          <p:cNvSpPr txBox="1"/>
          <p:nvPr/>
        </p:nvSpPr>
        <p:spPr>
          <a:xfrm>
            <a:off x="4481266" y="3137457"/>
            <a:ext cx="3275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2020 SUMMER ESC OT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76E8AF-EADF-4C41-8C2F-1FA3783CE50C}"/>
              </a:ext>
            </a:extLst>
          </p:cNvPr>
          <p:cNvSpPr/>
          <p:nvPr/>
        </p:nvSpPr>
        <p:spPr>
          <a:xfrm>
            <a:off x="4889528" y="4902251"/>
            <a:ext cx="138303" cy="138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FFA3FE-70EB-4550-BC05-7D79730120A8}"/>
              </a:ext>
            </a:extLst>
          </p:cNvPr>
          <p:cNvSpPr/>
          <p:nvPr/>
        </p:nvSpPr>
        <p:spPr>
          <a:xfrm>
            <a:off x="5711218" y="4902251"/>
            <a:ext cx="358721" cy="1383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BE10BC-AD6A-464C-93C9-208039211F13}"/>
              </a:ext>
            </a:extLst>
          </p:cNvPr>
          <p:cNvSpPr/>
          <p:nvPr/>
        </p:nvSpPr>
        <p:spPr>
          <a:xfrm>
            <a:off x="6342481" y="4902251"/>
            <a:ext cx="138303" cy="138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0FDC013-D2AC-42CA-9AF6-5F29F0162BB8}"/>
              </a:ext>
            </a:extLst>
          </p:cNvPr>
          <p:cNvSpPr/>
          <p:nvPr/>
        </p:nvSpPr>
        <p:spPr>
          <a:xfrm>
            <a:off x="6753326" y="4902251"/>
            <a:ext cx="138303" cy="138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2EB6F0-8269-4112-B1EF-A47E4F42E5C1}"/>
              </a:ext>
            </a:extLst>
          </p:cNvPr>
          <p:cNvSpPr/>
          <p:nvPr/>
        </p:nvSpPr>
        <p:spPr>
          <a:xfrm>
            <a:off x="7164169" y="4902251"/>
            <a:ext cx="138303" cy="138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>
            <a:cxnSpLocks/>
          </p:cNvCxnSpPr>
          <p:nvPr/>
        </p:nvCxnSpPr>
        <p:spPr>
          <a:xfrm>
            <a:off x="3189368" y="3005398"/>
            <a:ext cx="585904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8F92610-CFAE-4746-ABD8-EFBCAAF116F5}"/>
              </a:ext>
            </a:extLst>
          </p:cNvPr>
          <p:cNvCxnSpPr>
            <a:cxnSpLocks/>
          </p:cNvCxnSpPr>
          <p:nvPr/>
        </p:nvCxnSpPr>
        <p:spPr>
          <a:xfrm>
            <a:off x="3189368" y="3590250"/>
            <a:ext cx="585904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A75EA4-25C8-4F45-BA55-36D1C1CFF881}"/>
              </a:ext>
            </a:extLst>
          </p:cNvPr>
          <p:cNvSpPr/>
          <p:nvPr/>
        </p:nvSpPr>
        <p:spPr>
          <a:xfrm>
            <a:off x="5300371" y="4902250"/>
            <a:ext cx="138303" cy="138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6F1B036-F39E-7D4C-B262-91EA4E1C0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06" y="146955"/>
            <a:ext cx="2789322" cy="25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04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1F0B8E7-D139-401B-AB18-985D5F8C2FB9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0B27F95-5281-B643-A48C-17D0E9B5C602}"/>
              </a:ext>
            </a:extLst>
          </p:cNvPr>
          <p:cNvGrpSpPr/>
          <p:nvPr/>
        </p:nvGrpSpPr>
        <p:grpSpPr>
          <a:xfrm>
            <a:off x="1797157" y="1716629"/>
            <a:ext cx="1440000" cy="1440000"/>
            <a:chOff x="1359242" y="1977081"/>
            <a:chExt cx="1440000" cy="144000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A3F26E4-A74A-A746-A2ED-13A7711EE85C}"/>
                </a:ext>
              </a:extLst>
            </p:cNvPr>
            <p:cNvSpPr/>
            <p:nvPr/>
          </p:nvSpPr>
          <p:spPr>
            <a:xfrm>
              <a:off x="1359242" y="1977081"/>
              <a:ext cx="1440000" cy="1440000"/>
            </a:xfrm>
            <a:prstGeom prst="ellipse">
              <a:avLst/>
            </a:prstGeom>
            <a:solidFill>
              <a:schemeClr val="accent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FF0E3A-C897-6845-AEC0-D435F98E757B}"/>
                </a:ext>
              </a:extLst>
            </p:cNvPr>
            <p:cNvSpPr txBox="1"/>
            <p:nvPr/>
          </p:nvSpPr>
          <p:spPr>
            <a:xfrm>
              <a:off x="1802562" y="2498565"/>
              <a:ext cx="553358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OT</a:t>
              </a:r>
              <a:endParaRPr 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C888097-8FAA-EC40-A656-94432D65D158}"/>
              </a:ext>
            </a:extLst>
          </p:cNvPr>
          <p:cNvGrpSpPr/>
          <p:nvPr/>
        </p:nvGrpSpPr>
        <p:grpSpPr>
          <a:xfrm>
            <a:off x="6197200" y="3778916"/>
            <a:ext cx="1440000" cy="1440000"/>
            <a:chOff x="1359242" y="1977081"/>
            <a:chExt cx="1440000" cy="1440000"/>
          </a:xfrm>
          <a:solidFill>
            <a:schemeClr val="accent1">
              <a:lumMod val="50000"/>
              <a:alpha val="70000"/>
            </a:schemeClr>
          </a:solidFill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8D090D2-9A11-E14E-9CBB-938A8D91F6D8}"/>
                </a:ext>
              </a:extLst>
            </p:cNvPr>
            <p:cNvSpPr/>
            <p:nvPr/>
          </p:nvSpPr>
          <p:spPr>
            <a:xfrm>
              <a:off x="1359242" y="1977081"/>
              <a:ext cx="1440000" cy="14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B787CF-3B7A-E841-89DF-23A335580FA5}"/>
                </a:ext>
              </a:extLst>
            </p:cNvPr>
            <p:cNvSpPr txBox="1"/>
            <p:nvPr/>
          </p:nvSpPr>
          <p:spPr>
            <a:xfrm>
              <a:off x="1566922" y="2498565"/>
              <a:ext cx="1024639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pc="-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연사특강</a:t>
              </a:r>
              <a:endParaRPr 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B5694FF-60B3-0244-816C-A9B530ED3E3D}"/>
              </a:ext>
            </a:extLst>
          </p:cNvPr>
          <p:cNvGrpSpPr/>
          <p:nvPr/>
        </p:nvGrpSpPr>
        <p:grpSpPr>
          <a:xfrm>
            <a:off x="4677157" y="1716629"/>
            <a:ext cx="1440000" cy="1440000"/>
            <a:chOff x="1359242" y="1977081"/>
            <a:chExt cx="1440000" cy="1440000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49C39CB-FC47-4443-8971-8DA5EFB0245E}"/>
                </a:ext>
              </a:extLst>
            </p:cNvPr>
            <p:cNvSpPr/>
            <p:nvPr/>
          </p:nvSpPr>
          <p:spPr>
            <a:xfrm>
              <a:off x="1359242" y="1977081"/>
              <a:ext cx="1440000" cy="1440000"/>
            </a:xfrm>
            <a:prstGeom prst="ellipse">
              <a:avLst/>
            </a:prstGeom>
            <a:solidFill>
              <a:schemeClr val="accent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B9B0341-281D-8D43-85F2-CE5A04D56D27}"/>
                </a:ext>
              </a:extLst>
            </p:cNvPr>
            <p:cNvSpPr txBox="1"/>
            <p:nvPr/>
          </p:nvSpPr>
          <p:spPr>
            <a:xfrm>
              <a:off x="1800158" y="2498565"/>
              <a:ext cx="558166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MT</a:t>
              </a:r>
              <a:endParaRPr 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A886416-035A-5D43-B020-8FAE6062630B}"/>
              </a:ext>
            </a:extLst>
          </p:cNvPr>
          <p:cNvGrpSpPr/>
          <p:nvPr/>
        </p:nvGrpSpPr>
        <p:grpSpPr>
          <a:xfrm>
            <a:off x="7557157" y="1716629"/>
            <a:ext cx="1440000" cy="1440000"/>
            <a:chOff x="1359242" y="1977081"/>
            <a:chExt cx="1440000" cy="144000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C7DCD79-8176-9D46-9603-24AA0A80F49A}"/>
                </a:ext>
              </a:extLst>
            </p:cNvPr>
            <p:cNvSpPr/>
            <p:nvPr/>
          </p:nvSpPr>
          <p:spPr>
            <a:xfrm>
              <a:off x="1359242" y="1977081"/>
              <a:ext cx="1440000" cy="1440000"/>
            </a:xfrm>
            <a:prstGeom prst="ellipse">
              <a:avLst/>
            </a:prstGeom>
            <a:solidFill>
              <a:schemeClr val="accent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12D1DEB-6A00-8A4B-868F-B6936FEFA94D}"/>
                </a:ext>
              </a:extLst>
            </p:cNvPr>
            <p:cNvSpPr txBox="1"/>
            <p:nvPr/>
          </p:nvSpPr>
          <p:spPr>
            <a:xfrm>
              <a:off x="1768900" y="2498565"/>
              <a:ext cx="620684" cy="371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pc="-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친바</a:t>
              </a:r>
              <a:endParaRPr 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7FFE7D9-B1B9-0047-8CDC-A9ACECAA894D}"/>
              </a:ext>
            </a:extLst>
          </p:cNvPr>
          <p:cNvGrpSpPr/>
          <p:nvPr/>
        </p:nvGrpSpPr>
        <p:grpSpPr>
          <a:xfrm>
            <a:off x="3317200" y="3802176"/>
            <a:ext cx="1440000" cy="1440000"/>
            <a:chOff x="1359242" y="1977081"/>
            <a:chExt cx="1440000" cy="1440000"/>
          </a:xfrm>
          <a:solidFill>
            <a:schemeClr val="accent1">
              <a:lumMod val="50000"/>
              <a:alpha val="70000"/>
            </a:schemeClr>
          </a:solidFill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117F78F-171D-B54E-A801-4E55E142A82D}"/>
                </a:ext>
              </a:extLst>
            </p:cNvPr>
            <p:cNvSpPr/>
            <p:nvPr/>
          </p:nvSpPr>
          <p:spPr>
            <a:xfrm>
              <a:off x="1359242" y="1977081"/>
              <a:ext cx="1440000" cy="14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C29EA83-C114-8345-8BE2-EEF4EA3909A6}"/>
                </a:ext>
              </a:extLst>
            </p:cNvPr>
            <p:cNvSpPr txBox="1"/>
            <p:nvPr/>
          </p:nvSpPr>
          <p:spPr>
            <a:xfrm>
              <a:off x="1671918" y="2498565"/>
              <a:ext cx="814647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졸업식</a:t>
              </a:r>
              <a:endParaRPr 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CF7814D-ED6B-6D4A-A119-3CE8F969745D}"/>
              </a:ext>
            </a:extLst>
          </p:cNvPr>
          <p:cNvGrpSpPr/>
          <p:nvPr/>
        </p:nvGrpSpPr>
        <p:grpSpPr>
          <a:xfrm>
            <a:off x="9077200" y="3778916"/>
            <a:ext cx="1440000" cy="1440000"/>
            <a:chOff x="1359242" y="1977081"/>
            <a:chExt cx="1440000" cy="1440000"/>
          </a:xfrm>
          <a:solidFill>
            <a:schemeClr val="accent1">
              <a:lumMod val="50000"/>
              <a:alpha val="70000"/>
            </a:schemeClr>
          </a:solidFill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7782FB7-973A-9044-8030-535440B83EBA}"/>
                </a:ext>
              </a:extLst>
            </p:cNvPr>
            <p:cNvSpPr/>
            <p:nvPr/>
          </p:nvSpPr>
          <p:spPr>
            <a:xfrm>
              <a:off x="1359242" y="1977081"/>
              <a:ext cx="1440000" cy="14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4620965-B9FF-7940-9702-378B521202C7}"/>
                </a:ext>
              </a:extLst>
            </p:cNvPr>
            <p:cNvSpPr txBox="1"/>
            <p:nvPr/>
          </p:nvSpPr>
          <p:spPr>
            <a:xfrm>
              <a:off x="1461926" y="2498565"/>
              <a:ext cx="1234633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pc="-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홈커밍데이</a:t>
              </a:r>
              <a:endParaRPr 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E39B5C1-C0D5-2642-B1F1-FD59476A0704}"/>
              </a:ext>
            </a:extLst>
          </p:cNvPr>
          <p:cNvGrpSpPr/>
          <p:nvPr/>
        </p:nvGrpSpPr>
        <p:grpSpPr>
          <a:xfrm>
            <a:off x="441136" y="3778916"/>
            <a:ext cx="1440000" cy="1440000"/>
            <a:chOff x="1359242" y="1977081"/>
            <a:chExt cx="1440000" cy="1440000"/>
          </a:xfrm>
          <a:solidFill>
            <a:schemeClr val="accent1">
              <a:lumMod val="50000"/>
              <a:alpha val="70000"/>
            </a:schemeClr>
          </a:solidFill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79C00DD2-6ED8-1B4A-A7F2-519217590CBE}"/>
                </a:ext>
              </a:extLst>
            </p:cNvPr>
            <p:cNvSpPr/>
            <p:nvPr/>
          </p:nvSpPr>
          <p:spPr>
            <a:xfrm>
              <a:off x="1359242" y="1977081"/>
              <a:ext cx="1440000" cy="14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B49189D-C556-BD49-9830-7D4FEE4521F9}"/>
                </a:ext>
              </a:extLst>
            </p:cNvPr>
            <p:cNvSpPr txBox="1"/>
            <p:nvPr/>
          </p:nvSpPr>
          <p:spPr>
            <a:xfrm>
              <a:off x="1436277" y="2498565"/>
              <a:ext cx="1285929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매주 </a:t>
              </a:r>
              <a:r>
                <a:rPr lang="ko-KR" altLang="en-US" spc="-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뒷풀이</a:t>
              </a:r>
              <a:endParaRPr 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C4A0CD-EFD4-A946-BEDF-55ABD65692ED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08E0CC-55C8-9149-A18D-428CC6289ADA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/>
                <a:t>학회 및 </a:t>
              </a:r>
              <a:r>
                <a:rPr lang="ko-KR" altLang="en-US" dirty="0" err="1"/>
                <a:t>학회원</a:t>
              </a:r>
              <a:r>
                <a:rPr lang="ko-KR" altLang="en-US" dirty="0"/>
                <a:t> 소개</a:t>
              </a:r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9EE5CB-CBC6-1640-A1AA-BF359FE93E35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D633B6-B4B7-2B45-A04E-7D44DFF4957A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행사 소개</a:t>
              </a:r>
              <a:endParaRPr 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F0175A-80BD-5E48-9504-934CE2B255D2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125D13-C047-EB46-855F-E9D504B8D4FB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스터디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536ACA4-0E3E-4936-B7BE-E2E0FE96B8B5}"/>
              </a:ext>
            </a:extLst>
          </p:cNvPr>
          <p:cNvGrpSpPr/>
          <p:nvPr/>
        </p:nvGrpSpPr>
        <p:grpSpPr>
          <a:xfrm>
            <a:off x="10330538" y="1716629"/>
            <a:ext cx="1440000" cy="1440000"/>
            <a:chOff x="1359242" y="1977081"/>
            <a:chExt cx="1440000" cy="14400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F70EDB5-3E81-4121-8659-EF6A6E846948}"/>
                </a:ext>
              </a:extLst>
            </p:cNvPr>
            <p:cNvSpPr/>
            <p:nvPr/>
          </p:nvSpPr>
          <p:spPr>
            <a:xfrm>
              <a:off x="1359242" y="1977081"/>
              <a:ext cx="1440000" cy="1440000"/>
            </a:xfrm>
            <a:prstGeom prst="ellipse">
              <a:avLst/>
            </a:prstGeom>
            <a:solidFill>
              <a:schemeClr val="accent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72F6367-86E9-4615-BF3F-FE53075F004B}"/>
                </a:ext>
              </a:extLst>
            </p:cNvPr>
            <p:cNvSpPr txBox="1"/>
            <p:nvPr/>
          </p:nvSpPr>
          <p:spPr>
            <a:xfrm>
              <a:off x="1776914" y="2498565"/>
              <a:ext cx="604653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소풍</a:t>
              </a:r>
              <a:endParaRPr 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48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C0839EF-DACA-44DA-A61E-D10F45E6159B}"/>
              </a:ext>
            </a:extLst>
          </p:cNvPr>
          <p:cNvSpPr txBox="1"/>
          <p:nvPr/>
        </p:nvSpPr>
        <p:spPr>
          <a:xfrm>
            <a:off x="4686447" y="3743337"/>
            <a:ext cx="286488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pPr algn="ctr"/>
            <a:r>
              <a:rPr lang="ko-KR" altLang="en-US" sz="5000" spc="50" dirty="0"/>
              <a:t>세션 소개</a:t>
            </a:r>
            <a:endParaRPr lang="en-US" sz="5000" spc="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BA9F84-17C9-4111-AC74-6922577E4D2B}"/>
              </a:ext>
            </a:extLst>
          </p:cNvPr>
          <p:cNvSpPr txBox="1"/>
          <p:nvPr/>
        </p:nvSpPr>
        <p:spPr>
          <a:xfrm>
            <a:off x="4481266" y="3137457"/>
            <a:ext cx="3275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2020 SUMMER ESC OT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>
            <a:cxnSpLocks/>
          </p:cNvCxnSpPr>
          <p:nvPr/>
        </p:nvCxnSpPr>
        <p:spPr>
          <a:xfrm>
            <a:off x="3189368" y="3005398"/>
            <a:ext cx="585904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8F92610-CFAE-4746-ABD8-EFBCAAF116F5}"/>
              </a:ext>
            </a:extLst>
          </p:cNvPr>
          <p:cNvCxnSpPr>
            <a:cxnSpLocks/>
          </p:cNvCxnSpPr>
          <p:nvPr/>
        </p:nvCxnSpPr>
        <p:spPr>
          <a:xfrm>
            <a:off x="3189368" y="3590250"/>
            <a:ext cx="585904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B172FE-22EA-D549-9A3F-65B6500633A6}"/>
              </a:ext>
            </a:extLst>
          </p:cNvPr>
          <p:cNvGrpSpPr/>
          <p:nvPr/>
        </p:nvGrpSpPr>
        <p:grpSpPr>
          <a:xfrm>
            <a:off x="4889528" y="4902250"/>
            <a:ext cx="2412944" cy="138304"/>
            <a:chOff x="4889528" y="4902250"/>
            <a:chExt cx="2412944" cy="1383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976E8AF-EADF-4C41-8C2F-1FA3783CE50C}"/>
                </a:ext>
              </a:extLst>
            </p:cNvPr>
            <p:cNvSpPr/>
            <p:nvPr/>
          </p:nvSpPr>
          <p:spPr>
            <a:xfrm>
              <a:off x="4889528" y="4902251"/>
              <a:ext cx="138303" cy="1383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6FFA3FE-70EB-4550-BC05-7D79730120A8}"/>
                </a:ext>
              </a:extLst>
            </p:cNvPr>
            <p:cNvSpPr/>
            <p:nvPr/>
          </p:nvSpPr>
          <p:spPr>
            <a:xfrm>
              <a:off x="6122805" y="4905868"/>
              <a:ext cx="358721" cy="13468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8BE10BC-AD6A-464C-93C9-208039211F13}"/>
                </a:ext>
              </a:extLst>
            </p:cNvPr>
            <p:cNvSpPr/>
            <p:nvPr/>
          </p:nvSpPr>
          <p:spPr>
            <a:xfrm>
              <a:off x="5708398" y="4902250"/>
              <a:ext cx="138303" cy="1383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FDC013-D2AC-42CA-9AF6-5F29F0162BB8}"/>
                </a:ext>
              </a:extLst>
            </p:cNvPr>
            <p:cNvSpPr/>
            <p:nvPr/>
          </p:nvSpPr>
          <p:spPr>
            <a:xfrm>
              <a:off x="6753326" y="4902251"/>
              <a:ext cx="138303" cy="1383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B2EB6F0-8269-4112-B1EF-A47E4F42E5C1}"/>
                </a:ext>
              </a:extLst>
            </p:cNvPr>
            <p:cNvSpPr/>
            <p:nvPr/>
          </p:nvSpPr>
          <p:spPr>
            <a:xfrm>
              <a:off x="7164169" y="4902251"/>
              <a:ext cx="138303" cy="1383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EACEE9-D403-7F4A-8735-F5612CFA4024}"/>
              </a:ext>
            </a:extLst>
          </p:cNvPr>
          <p:cNvSpPr/>
          <p:nvPr/>
        </p:nvSpPr>
        <p:spPr>
          <a:xfrm>
            <a:off x="5298963" y="4902250"/>
            <a:ext cx="138303" cy="138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A88AE57-D5DA-734A-AE67-FFDE8F7AA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06" y="146955"/>
            <a:ext cx="2789322" cy="25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74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1F0B8E7-D139-401B-AB18-985D5F8C2FB9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B312088-67D9-B944-8264-001824869B1D}"/>
              </a:ext>
            </a:extLst>
          </p:cNvPr>
          <p:cNvSpPr/>
          <p:nvPr/>
        </p:nvSpPr>
        <p:spPr>
          <a:xfrm>
            <a:off x="505956" y="2267338"/>
            <a:ext cx="2283897" cy="1535294"/>
          </a:xfrm>
          <a:prstGeom prst="rect">
            <a:avLst/>
          </a:prstGeom>
          <a:solidFill>
            <a:schemeClr val="accent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BC64131-29C0-E64D-ABE8-A104E2E10177}"/>
              </a:ext>
            </a:extLst>
          </p:cNvPr>
          <p:cNvSpPr/>
          <p:nvPr/>
        </p:nvSpPr>
        <p:spPr>
          <a:xfrm>
            <a:off x="505956" y="3873369"/>
            <a:ext cx="2283897" cy="1535294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AC130B3-38D3-A842-95DC-A71622BD3AA0}"/>
              </a:ext>
            </a:extLst>
          </p:cNvPr>
          <p:cNvSpPr/>
          <p:nvPr/>
        </p:nvSpPr>
        <p:spPr>
          <a:xfrm>
            <a:off x="2789853" y="2267338"/>
            <a:ext cx="8896191" cy="153529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D65B01-1EDD-C64D-88BD-9431DEEF4358}"/>
              </a:ext>
            </a:extLst>
          </p:cNvPr>
          <p:cNvSpPr/>
          <p:nvPr/>
        </p:nvSpPr>
        <p:spPr>
          <a:xfrm>
            <a:off x="2789852" y="3873369"/>
            <a:ext cx="8896191" cy="153529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3B2797-674D-7B4C-AD44-CDAB8CB10786}"/>
              </a:ext>
            </a:extLst>
          </p:cNvPr>
          <p:cNvSpPr txBox="1"/>
          <p:nvPr/>
        </p:nvSpPr>
        <p:spPr>
          <a:xfrm>
            <a:off x="1240581" y="2684120"/>
            <a:ext cx="81464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목요일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세션</a:t>
            </a:r>
            <a:endParaRPr 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614514-8C65-3249-9F46-EA6D5311BA9B}"/>
              </a:ext>
            </a:extLst>
          </p:cNvPr>
          <p:cNvSpPr txBox="1"/>
          <p:nvPr/>
        </p:nvSpPr>
        <p:spPr>
          <a:xfrm>
            <a:off x="1240580" y="4290151"/>
            <a:ext cx="81464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토요일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세션</a:t>
            </a:r>
            <a:endParaRPr 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5948225-02AD-DC4C-A954-34ADCEF7A330}"/>
              </a:ext>
            </a:extLst>
          </p:cNvPr>
          <p:cNvSpPr/>
          <p:nvPr/>
        </p:nvSpPr>
        <p:spPr>
          <a:xfrm>
            <a:off x="2974533" y="2684104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438CBD-ECEB-844A-9288-C2598E9588E0}"/>
              </a:ext>
            </a:extLst>
          </p:cNvPr>
          <p:cNvSpPr/>
          <p:nvPr/>
        </p:nvSpPr>
        <p:spPr>
          <a:xfrm>
            <a:off x="2974533" y="3304009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B1AC13D-B520-2549-8054-03F1097F8B06}"/>
              </a:ext>
            </a:extLst>
          </p:cNvPr>
          <p:cNvSpPr/>
          <p:nvPr/>
        </p:nvSpPr>
        <p:spPr>
          <a:xfrm>
            <a:off x="2974533" y="4282643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A9012E8-24B5-AA4F-80DC-B68745ED164D}"/>
              </a:ext>
            </a:extLst>
          </p:cNvPr>
          <p:cNvSpPr/>
          <p:nvPr/>
        </p:nvSpPr>
        <p:spPr>
          <a:xfrm>
            <a:off x="2974533" y="4902548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AB3E4C-A882-094B-BF2F-90191EAEBFB7}"/>
              </a:ext>
            </a:extLst>
          </p:cNvPr>
          <p:cNvSpPr txBox="1"/>
          <p:nvPr/>
        </p:nvSpPr>
        <p:spPr>
          <a:xfrm>
            <a:off x="3129607" y="4701536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격주 토요일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15:00-17:00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오프라인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D3F1A48-490F-CD4B-B005-0DB33DF3CB4A}"/>
              </a:ext>
            </a:extLst>
          </p:cNvPr>
          <p:cNvSpPr txBox="1"/>
          <p:nvPr/>
        </p:nvSpPr>
        <p:spPr>
          <a:xfrm>
            <a:off x="3129607" y="2458736"/>
            <a:ext cx="5357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 별 해당 조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(2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개의 조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에서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딥러닝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내용 발표 및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 별 해당 스터디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(2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 혹은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개의 스터디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에서 스터디 내용 발표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00440E-FFB5-5040-8534-391434A5F37B}"/>
              </a:ext>
            </a:extLst>
          </p:cNvPr>
          <p:cNvSpPr txBox="1"/>
          <p:nvPr/>
        </p:nvSpPr>
        <p:spPr>
          <a:xfrm>
            <a:off x="3129607" y="3088012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매주 목요일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19:00-21:00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신촌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온라인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오프라인 병행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36792A-8E95-5546-BE1F-C9DFF2ABDA96}"/>
              </a:ext>
            </a:extLst>
          </p:cNvPr>
          <p:cNvSpPr txBox="1"/>
          <p:nvPr/>
        </p:nvSpPr>
        <p:spPr>
          <a:xfrm>
            <a:off x="3129607" y="4057275"/>
            <a:ext cx="7976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조 별 데이터 분석 프로젝트 진행 상황 발표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데이터 분석 세미나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Preprocessing&amp;EDA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/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Modeling&amp;Conclusion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9FF2A1-6A88-0143-9D36-E9AAAD2F5443}"/>
              </a:ext>
            </a:extLst>
          </p:cNvPr>
          <p:cNvSpPr txBox="1"/>
          <p:nvPr/>
        </p:nvSpPr>
        <p:spPr>
          <a:xfrm>
            <a:off x="438334" y="1449330"/>
            <a:ext cx="1813317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방학 세션</a:t>
            </a:r>
            <a:endParaRPr lang="en-US" altLang="ko-KR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8E965F-6A14-BF4E-878C-5CDE713B2BF2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7081B6-53AB-574A-AA2D-C023548AE6DB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/>
                <a:t>학회 및 </a:t>
              </a:r>
              <a:r>
                <a:rPr lang="ko-KR" altLang="en-US" dirty="0" err="1"/>
                <a:t>학회원</a:t>
              </a:r>
              <a:r>
                <a:rPr lang="ko-KR" altLang="en-US" dirty="0"/>
                <a:t> 소개</a:t>
              </a:r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732E0A8-04EB-3D45-9F0B-0E1B936A09D0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179FBDC-1E71-3142-940A-9ACAC3F8416A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DCEA17-9479-0648-BDD8-9F2417EE141C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세션 소개</a:t>
              </a:r>
              <a:endParaRPr 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B0638-4FE9-364D-84BC-F65BEBD049F3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스터디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516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1F0B8E7-D139-401B-AB18-985D5F8C2FB9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71EDAC9-FD3C-774E-B1FC-DC7CB97ED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4436" y="2559827"/>
            <a:ext cx="1440000" cy="1440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2A587A8-C532-0742-AC97-804D2EF42DF6}"/>
              </a:ext>
            </a:extLst>
          </p:cNvPr>
          <p:cNvGrpSpPr/>
          <p:nvPr/>
        </p:nvGrpSpPr>
        <p:grpSpPr>
          <a:xfrm>
            <a:off x="3488929" y="4369126"/>
            <a:ext cx="1730823" cy="1004113"/>
            <a:chOff x="9312399" y="1972664"/>
            <a:chExt cx="1730823" cy="100411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49910FC-2DCC-C74C-9A1C-2C134CA12058}"/>
                </a:ext>
              </a:extLst>
            </p:cNvPr>
            <p:cNvSpPr/>
            <p:nvPr/>
          </p:nvSpPr>
          <p:spPr>
            <a:xfrm>
              <a:off x="9312399" y="1972664"/>
              <a:ext cx="1730823" cy="1004113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1ABEC0-5318-674F-A87A-39983421EC43}"/>
                </a:ext>
              </a:extLst>
            </p:cNvPr>
            <p:cNvSpPr txBox="1"/>
            <p:nvPr/>
          </p:nvSpPr>
          <p:spPr>
            <a:xfrm>
              <a:off x="9602171" y="2022288"/>
              <a:ext cx="1151276" cy="904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스터디 별</a:t>
              </a:r>
              <a:endParaRPr lang="en-US" altLang="ko-KR" sz="16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6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스터디 내용</a:t>
              </a:r>
              <a:endParaRPr lang="en-US" altLang="ko-KR" sz="16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6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발표 준비</a:t>
              </a:r>
              <a:endParaRPr lang="en-US" altLang="ko-KR" sz="16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CC563F5-28FD-F246-AE9A-0E5FF65781B6}"/>
              </a:ext>
            </a:extLst>
          </p:cNvPr>
          <p:cNvGrpSpPr/>
          <p:nvPr/>
        </p:nvGrpSpPr>
        <p:grpSpPr>
          <a:xfrm>
            <a:off x="2254053" y="2926942"/>
            <a:ext cx="1730823" cy="1004113"/>
            <a:chOff x="1575657" y="2997856"/>
            <a:chExt cx="1730823" cy="100411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0AEB1C0-7152-4B45-9E6B-EE0385570932}"/>
                </a:ext>
              </a:extLst>
            </p:cNvPr>
            <p:cNvSpPr/>
            <p:nvPr/>
          </p:nvSpPr>
          <p:spPr>
            <a:xfrm>
              <a:off x="1575657" y="2997856"/>
              <a:ext cx="1730823" cy="1004113"/>
            </a:xfrm>
            <a:prstGeom prst="rect">
              <a:avLst/>
            </a:prstGeom>
            <a:solidFill>
              <a:schemeClr val="accent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8603511-73FE-E64E-904A-42A286A2A954}"/>
                </a:ext>
              </a:extLst>
            </p:cNvPr>
            <p:cNvSpPr txBox="1"/>
            <p:nvPr/>
          </p:nvSpPr>
          <p:spPr>
            <a:xfrm>
              <a:off x="2072217" y="3183508"/>
              <a:ext cx="737702" cy="634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목요일</a:t>
              </a:r>
              <a:endParaRPr lang="en-US" altLang="ko-KR" sz="16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6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세션</a:t>
              </a:r>
              <a:endParaRPr lang="en-US" altLang="ko-KR" sz="16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A19EBAD-0427-304B-B589-A9F4212BBA18}"/>
              </a:ext>
            </a:extLst>
          </p:cNvPr>
          <p:cNvGrpSpPr/>
          <p:nvPr/>
        </p:nvGrpSpPr>
        <p:grpSpPr>
          <a:xfrm>
            <a:off x="8206512" y="2926943"/>
            <a:ext cx="1730823" cy="1004113"/>
            <a:chOff x="1575657" y="2997856"/>
            <a:chExt cx="1730823" cy="100411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51204CE-75FE-9947-B5CB-E4C0BF7F6EB4}"/>
                </a:ext>
              </a:extLst>
            </p:cNvPr>
            <p:cNvSpPr/>
            <p:nvPr/>
          </p:nvSpPr>
          <p:spPr>
            <a:xfrm>
              <a:off x="1575657" y="2997856"/>
              <a:ext cx="1730823" cy="1004113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A4095C-A26F-F342-B2CB-0ECF43D7EC38}"/>
                </a:ext>
              </a:extLst>
            </p:cNvPr>
            <p:cNvSpPr txBox="1"/>
            <p:nvPr/>
          </p:nvSpPr>
          <p:spPr>
            <a:xfrm>
              <a:off x="2072217" y="3183508"/>
              <a:ext cx="737702" cy="634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토요일</a:t>
              </a:r>
              <a:endParaRPr lang="en-US" altLang="ko-KR" sz="16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6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세션</a:t>
              </a:r>
              <a:endParaRPr lang="en-US" altLang="ko-KR" sz="16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36F7063-4AF9-6E41-9FDB-6E2DA4CDFEE3}"/>
              </a:ext>
            </a:extLst>
          </p:cNvPr>
          <p:cNvGrpSpPr/>
          <p:nvPr/>
        </p:nvGrpSpPr>
        <p:grpSpPr>
          <a:xfrm>
            <a:off x="3488929" y="1484759"/>
            <a:ext cx="1730823" cy="1004113"/>
            <a:chOff x="9312399" y="1972664"/>
            <a:chExt cx="1730823" cy="100411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34E3896-44A9-2D47-9B0C-568E9ABAA6A1}"/>
                </a:ext>
              </a:extLst>
            </p:cNvPr>
            <p:cNvSpPr/>
            <p:nvPr/>
          </p:nvSpPr>
          <p:spPr>
            <a:xfrm>
              <a:off x="9312399" y="1972664"/>
              <a:ext cx="1730823" cy="1004113"/>
            </a:xfrm>
            <a:prstGeom prst="rect">
              <a:avLst/>
            </a:prstGeom>
            <a:solidFill>
              <a:schemeClr val="accent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B455A2-F410-764D-80C1-88FF66CD1C4A}"/>
                </a:ext>
              </a:extLst>
            </p:cNvPr>
            <p:cNvSpPr txBox="1"/>
            <p:nvPr/>
          </p:nvSpPr>
          <p:spPr>
            <a:xfrm>
              <a:off x="9602171" y="2022288"/>
              <a:ext cx="1151277" cy="904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조 별</a:t>
              </a:r>
              <a:endParaRPr lang="en-US" altLang="ko-KR" sz="16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600" spc="-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딥러닝</a:t>
              </a:r>
              <a:r>
                <a:rPr lang="ko-KR" altLang="en-US" sz="16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내용</a:t>
              </a:r>
              <a:endParaRPr lang="en-US" altLang="ko-KR" sz="16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6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발표 준비</a:t>
              </a:r>
              <a:endParaRPr lang="en-US" altLang="ko-KR" sz="16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E0523FC-DA8A-0348-9885-BA71A9BE61CC}"/>
              </a:ext>
            </a:extLst>
          </p:cNvPr>
          <p:cNvGrpSpPr/>
          <p:nvPr/>
        </p:nvGrpSpPr>
        <p:grpSpPr>
          <a:xfrm>
            <a:off x="6972250" y="4369126"/>
            <a:ext cx="1730823" cy="1004113"/>
            <a:chOff x="1575657" y="2997856"/>
            <a:chExt cx="1730823" cy="1004113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26B10DB-CB5D-0349-82C4-B247FC2FE127}"/>
                </a:ext>
              </a:extLst>
            </p:cNvPr>
            <p:cNvSpPr/>
            <p:nvPr/>
          </p:nvSpPr>
          <p:spPr>
            <a:xfrm>
              <a:off x="1575657" y="2997856"/>
              <a:ext cx="1730823" cy="1004113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50E2ED-4F7E-1E49-81FA-1D802FF6F12F}"/>
                </a:ext>
              </a:extLst>
            </p:cNvPr>
            <p:cNvSpPr txBox="1"/>
            <p:nvPr/>
          </p:nvSpPr>
          <p:spPr>
            <a:xfrm>
              <a:off x="2072217" y="3183508"/>
              <a:ext cx="737702" cy="634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개별</a:t>
              </a:r>
              <a:endParaRPr lang="en-US" altLang="ko-KR" sz="16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6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스터디</a:t>
              </a:r>
              <a:endParaRPr lang="en-US" altLang="ko-KR" sz="16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0595C1C-138C-104D-8C5B-D2D1EE0263F9}"/>
              </a:ext>
            </a:extLst>
          </p:cNvPr>
          <p:cNvGrpSpPr/>
          <p:nvPr/>
        </p:nvGrpSpPr>
        <p:grpSpPr>
          <a:xfrm>
            <a:off x="6972249" y="1484760"/>
            <a:ext cx="1730823" cy="1004113"/>
            <a:chOff x="9312399" y="1972664"/>
            <a:chExt cx="1730823" cy="10041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ED43E96-195E-1446-BCF1-0702B3A5D438}"/>
                </a:ext>
              </a:extLst>
            </p:cNvPr>
            <p:cNvSpPr/>
            <p:nvPr/>
          </p:nvSpPr>
          <p:spPr>
            <a:xfrm>
              <a:off x="9312399" y="1972664"/>
              <a:ext cx="1730823" cy="1004113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80716B8-0FD2-4A4C-99DD-158E54B4E057}"/>
                </a:ext>
              </a:extLst>
            </p:cNvPr>
            <p:cNvSpPr txBox="1"/>
            <p:nvPr/>
          </p:nvSpPr>
          <p:spPr>
            <a:xfrm>
              <a:off x="9602171" y="2022288"/>
              <a:ext cx="1151277" cy="904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조 별</a:t>
              </a:r>
              <a:endParaRPr lang="en-US" altLang="ko-KR" sz="16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6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데이터 분석</a:t>
              </a:r>
              <a:endParaRPr lang="en-US" altLang="ko-KR" sz="16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6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프로젝트</a:t>
              </a:r>
              <a:endParaRPr lang="en-US" altLang="ko-KR" sz="16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0" name="굽은 화살표[B] 9">
            <a:extLst>
              <a:ext uri="{FF2B5EF4-FFF2-40B4-BE49-F238E27FC236}">
                <a16:creationId xmlns:a16="http://schemas.microsoft.com/office/drawing/2014/main" id="{25D3A2E2-B0F6-7344-8A60-73CA3E7F3EAA}"/>
              </a:ext>
            </a:extLst>
          </p:cNvPr>
          <p:cNvSpPr/>
          <p:nvPr/>
        </p:nvSpPr>
        <p:spPr>
          <a:xfrm rot="16200000">
            <a:off x="2512330" y="4302024"/>
            <a:ext cx="471536" cy="48854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80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4" name="굽은 화살표[B] 53">
            <a:extLst>
              <a:ext uri="{FF2B5EF4-FFF2-40B4-BE49-F238E27FC236}">
                <a16:creationId xmlns:a16="http://schemas.microsoft.com/office/drawing/2014/main" id="{2D6AA2B6-FF8B-0549-AF56-6904E524DD31}"/>
              </a:ext>
            </a:extLst>
          </p:cNvPr>
          <p:cNvSpPr/>
          <p:nvPr/>
        </p:nvSpPr>
        <p:spPr>
          <a:xfrm rot="5400000">
            <a:off x="9205006" y="2067432"/>
            <a:ext cx="471536" cy="48854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80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5" name="굽은 화살표[B] 54">
            <a:extLst>
              <a:ext uri="{FF2B5EF4-FFF2-40B4-BE49-F238E27FC236}">
                <a16:creationId xmlns:a16="http://schemas.microsoft.com/office/drawing/2014/main" id="{D5BC47D2-C902-2B41-9FC1-B87B9C599C1D}"/>
              </a:ext>
            </a:extLst>
          </p:cNvPr>
          <p:cNvSpPr/>
          <p:nvPr/>
        </p:nvSpPr>
        <p:spPr>
          <a:xfrm rot="5400000" flipV="1">
            <a:off x="2512330" y="2067431"/>
            <a:ext cx="471536" cy="48854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80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2" name="왼쪽/오른쪽 화살표[L] 11">
            <a:extLst>
              <a:ext uri="{FF2B5EF4-FFF2-40B4-BE49-F238E27FC236}">
                <a16:creationId xmlns:a16="http://schemas.microsoft.com/office/drawing/2014/main" id="{5B60FBF1-87BE-B34C-8F25-7171CDA5750B}"/>
              </a:ext>
            </a:extLst>
          </p:cNvPr>
          <p:cNvSpPr/>
          <p:nvPr/>
        </p:nvSpPr>
        <p:spPr>
          <a:xfrm>
            <a:off x="5728529" y="4726464"/>
            <a:ext cx="747160" cy="289433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83A88F-8CD7-9141-97CC-013379889391}"/>
              </a:ext>
            </a:extLst>
          </p:cNvPr>
          <p:cNvSpPr txBox="1"/>
          <p:nvPr/>
        </p:nvSpPr>
        <p:spPr>
          <a:xfrm>
            <a:off x="5398572" y="4036559"/>
            <a:ext cx="1391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0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이엣시</a:t>
            </a:r>
            <a:r>
              <a:rPr lang="ko-KR" altLang="en-US" sz="1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24</a:t>
            </a:r>
            <a:r>
              <a:rPr lang="ko-KR" altLang="en-US" sz="1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 신입 </a:t>
            </a:r>
            <a:r>
              <a:rPr lang="ko-KR" altLang="en-US" sz="10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학회원</a:t>
            </a:r>
            <a:endParaRPr lang="en-US" altLang="ko-KR" sz="1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8C809C8-5921-4F43-A7DE-592DD7E73944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F88A5F-D29D-AA43-9356-AB8B24CE60D2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/>
                <a:t>학회 및 </a:t>
              </a:r>
              <a:r>
                <a:rPr lang="ko-KR" altLang="en-US" dirty="0" err="1"/>
                <a:t>학회원</a:t>
              </a:r>
              <a:r>
                <a:rPr lang="ko-KR" altLang="en-US" dirty="0"/>
                <a:t> 소개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2F20FF0-E0AB-7A4B-B4FF-EBE981150349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8ADCECE-655F-F64F-B581-D6004A59D691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D263338-D719-C04D-8CB0-2EEF375334E8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세션 소개</a:t>
              </a:r>
              <a:endParaRPr 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9F24608-239D-2C4F-9CE8-E0A0B195284D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스터디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636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C0839EF-DACA-44DA-A61E-D10F45E6159B}"/>
              </a:ext>
            </a:extLst>
          </p:cNvPr>
          <p:cNvSpPr txBox="1"/>
          <p:nvPr/>
        </p:nvSpPr>
        <p:spPr>
          <a:xfrm>
            <a:off x="4374663" y="3743337"/>
            <a:ext cx="348845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pPr algn="ctr"/>
            <a:r>
              <a:rPr lang="ko-KR" altLang="en-US" sz="5000" spc="50" dirty="0"/>
              <a:t>스터디 소개</a:t>
            </a:r>
            <a:endParaRPr lang="en-US" sz="5000" spc="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BA9F84-17C9-4111-AC74-6922577E4D2B}"/>
              </a:ext>
            </a:extLst>
          </p:cNvPr>
          <p:cNvSpPr txBox="1"/>
          <p:nvPr/>
        </p:nvSpPr>
        <p:spPr>
          <a:xfrm>
            <a:off x="4481266" y="3137457"/>
            <a:ext cx="3275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2020 SUMMER ESC OT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>
            <a:cxnSpLocks/>
          </p:cNvCxnSpPr>
          <p:nvPr/>
        </p:nvCxnSpPr>
        <p:spPr>
          <a:xfrm>
            <a:off x="3189368" y="3005398"/>
            <a:ext cx="585904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8F92610-CFAE-4746-ABD8-EFBCAAF116F5}"/>
              </a:ext>
            </a:extLst>
          </p:cNvPr>
          <p:cNvCxnSpPr>
            <a:cxnSpLocks/>
          </p:cNvCxnSpPr>
          <p:nvPr/>
        </p:nvCxnSpPr>
        <p:spPr>
          <a:xfrm>
            <a:off x="3189368" y="3590250"/>
            <a:ext cx="585904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B172FE-22EA-D549-9A3F-65B6500633A6}"/>
              </a:ext>
            </a:extLst>
          </p:cNvPr>
          <p:cNvGrpSpPr/>
          <p:nvPr/>
        </p:nvGrpSpPr>
        <p:grpSpPr>
          <a:xfrm>
            <a:off x="4889528" y="4902250"/>
            <a:ext cx="2412944" cy="138304"/>
            <a:chOff x="4889528" y="4902250"/>
            <a:chExt cx="2412944" cy="1383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976E8AF-EADF-4C41-8C2F-1FA3783CE50C}"/>
                </a:ext>
              </a:extLst>
            </p:cNvPr>
            <p:cNvSpPr/>
            <p:nvPr/>
          </p:nvSpPr>
          <p:spPr>
            <a:xfrm>
              <a:off x="4889528" y="4902251"/>
              <a:ext cx="138303" cy="1383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6FFA3FE-70EB-4550-BC05-7D79730120A8}"/>
                </a:ext>
              </a:extLst>
            </p:cNvPr>
            <p:cNvSpPr/>
            <p:nvPr/>
          </p:nvSpPr>
          <p:spPr>
            <a:xfrm>
              <a:off x="6527268" y="4905867"/>
              <a:ext cx="358721" cy="13468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8BE10BC-AD6A-464C-93C9-208039211F13}"/>
                </a:ext>
              </a:extLst>
            </p:cNvPr>
            <p:cNvSpPr/>
            <p:nvPr/>
          </p:nvSpPr>
          <p:spPr>
            <a:xfrm>
              <a:off x="5708398" y="4902250"/>
              <a:ext cx="138303" cy="1383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FDC013-D2AC-42CA-9AF6-5F29F0162BB8}"/>
                </a:ext>
              </a:extLst>
            </p:cNvPr>
            <p:cNvSpPr/>
            <p:nvPr/>
          </p:nvSpPr>
          <p:spPr>
            <a:xfrm>
              <a:off x="6117833" y="4902250"/>
              <a:ext cx="138303" cy="1383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B2EB6F0-8269-4112-B1EF-A47E4F42E5C1}"/>
                </a:ext>
              </a:extLst>
            </p:cNvPr>
            <p:cNvSpPr/>
            <p:nvPr/>
          </p:nvSpPr>
          <p:spPr>
            <a:xfrm>
              <a:off x="7164169" y="4902251"/>
              <a:ext cx="138303" cy="1383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EACEE9-D403-7F4A-8735-F5612CFA4024}"/>
              </a:ext>
            </a:extLst>
          </p:cNvPr>
          <p:cNvSpPr/>
          <p:nvPr/>
        </p:nvSpPr>
        <p:spPr>
          <a:xfrm>
            <a:off x="5298963" y="4902250"/>
            <a:ext cx="138303" cy="138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A88AE57-D5DA-734A-AE67-FFDE8F7AA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06" y="146955"/>
            <a:ext cx="2789322" cy="25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09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4E4567-FE1A-46F2-88A4-15FB052E5D7B}"/>
              </a:ext>
            </a:extLst>
          </p:cNvPr>
          <p:cNvSpPr txBox="1"/>
          <p:nvPr/>
        </p:nvSpPr>
        <p:spPr>
          <a:xfrm>
            <a:off x="438334" y="1449330"/>
            <a:ext cx="333937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베이지안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머신러닝</a:t>
            </a:r>
            <a:endParaRPr lang="en-US" altLang="ko-KR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8F81F4-EBD8-48F9-B601-D16FE4D8FDF7}"/>
              </a:ext>
            </a:extLst>
          </p:cNvPr>
          <p:cNvSpPr/>
          <p:nvPr/>
        </p:nvSpPr>
        <p:spPr>
          <a:xfrm>
            <a:off x="505956" y="2267338"/>
            <a:ext cx="2283897" cy="1535294"/>
          </a:xfrm>
          <a:prstGeom prst="rect">
            <a:avLst/>
          </a:prstGeom>
          <a:solidFill>
            <a:schemeClr val="accent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F76BC0-2062-4237-A07F-052F9F3C5018}"/>
              </a:ext>
            </a:extLst>
          </p:cNvPr>
          <p:cNvSpPr/>
          <p:nvPr/>
        </p:nvSpPr>
        <p:spPr>
          <a:xfrm>
            <a:off x="505956" y="3873369"/>
            <a:ext cx="2283897" cy="1535294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3C73281-0F69-4517-90D8-118B1E27BBDF}"/>
              </a:ext>
            </a:extLst>
          </p:cNvPr>
          <p:cNvSpPr/>
          <p:nvPr/>
        </p:nvSpPr>
        <p:spPr>
          <a:xfrm>
            <a:off x="2789853" y="2267338"/>
            <a:ext cx="8896191" cy="153529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3F5DB58-6EEE-4E0D-8874-2DB2D73D96C3}"/>
              </a:ext>
            </a:extLst>
          </p:cNvPr>
          <p:cNvSpPr/>
          <p:nvPr/>
        </p:nvSpPr>
        <p:spPr>
          <a:xfrm>
            <a:off x="2789852" y="3873369"/>
            <a:ext cx="3004457" cy="153529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98C3AB9-7DAD-4899-B292-A08787CAF5F2}"/>
              </a:ext>
            </a:extLst>
          </p:cNvPr>
          <p:cNvSpPr txBox="1"/>
          <p:nvPr/>
        </p:nvSpPr>
        <p:spPr>
          <a:xfrm>
            <a:off x="1240581" y="2684120"/>
            <a:ext cx="81464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스터디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소개</a:t>
            </a:r>
            <a:endParaRPr 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F3F60D0-149A-4797-983B-FE378FC3BC8F}"/>
              </a:ext>
            </a:extLst>
          </p:cNvPr>
          <p:cNvSpPr txBox="1"/>
          <p:nvPr/>
        </p:nvSpPr>
        <p:spPr>
          <a:xfrm>
            <a:off x="1240581" y="4290151"/>
            <a:ext cx="81464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스터디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일정</a:t>
            </a:r>
            <a:endParaRPr 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B49D37-1576-4565-AF07-8717D5C0B57B}"/>
              </a:ext>
            </a:extLst>
          </p:cNvPr>
          <p:cNvSpPr/>
          <p:nvPr/>
        </p:nvSpPr>
        <p:spPr>
          <a:xfrm>
            <a:off x="2974533" y="2684104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844E1B1-062A-406D-9AB0-A6CCDBA213F2}"/>
              </a:ext>
            </a:extLst>
          </p:cNvPr>
          <p:cNvSpPr txBox="1"/>
          <p:nvPr/>
        </p:nvSpPr>
        <p:spPr>
          <a:xfrm>
            <a:off x="3129607" y="2458736"/>
            <a:ext cx="6737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빈도론자들의 논리의 허점을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낱낱히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들추고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베이즈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정리로 새로이 정신 무장을 한 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</a:p>
          <a:p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머신러닝에서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베이지안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원칙이 어떻게 사용되는지 공부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!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FE9BC2F-BFC8-4303-96F5-1231078FA203}"/>
              </a:ext>
            </a:extLst>
          </p:cNvPr>
          <p:cNvSpPr/>
          <p:nvPr/>
        </p:nvSpPr>
        <p:spPr>
          <a:xfrm>
            <a:off x="2974533" y="3304009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A1EF22B-5C39-42D8-B04B-952AFF344409}"/>
              </a:ext>
            </a:extLst>
          </p:cNvPr>
          <p:cNvSpPr txBox="1"/>
          <p:nvPr/>
        </p:nvSpPr>
        <p:spPr>
          <a:xfrm>
            <a:off x="3129607" y="3088012"/>
            <a:ext cx="659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7/20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기준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주차까지 진행된 상태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현재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스터디원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8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명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ESC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학회원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외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스터디원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존재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스터디원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신규 모집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0-2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명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9AA8747-EFC5-4B28-8408-9C47BB9425C0}"/>
              </a:ext>
            </a:extLst>
          </p:cNvPr>
          <p:cNvSpPr/>
          <p:nvPr/>
        </p:nvSpPr>
        <p:spPr>
          <a:xfrm>
            <a:off x="2974533" y="4282643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7989754-CEC0-43EB-BD0B-77AC547F11E1}"/>
              </a:ext>
            </a:extLst>
          </p:cNvPr>
          <p:cNvSpPr txBox="1"/>
          <p:nvPr/>
        </p:nvSpPr>
        <p:spPr>
          <a:xfrm>
            <a:off x="3129607" y="4164994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오프라인 원칙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4791116-4B42-417C-B12A-37FE5A0E2D38}"/>
              </a:ext>
            </a:extLst>
          </p:cNvPr>
          <p:cNvSpPr/>
          <p:nvPr/>
        </p:nvSpPr>
        <p:spPr>
          <a:xfrm>
            <a:off x="2974533" y="4902548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BF4D87-F764-45E0-8ED4-F2553D179824}"/>
              </a:ext>
            </a:extLst>
          </p:cNvPr>
          <p:cNvSpPr txBox="1"/>
          <p:nvPr/>
        </p:nvSpPr>
        <p:spPr>
          <a:xfrm>
            <a:off x="3129607" y="4701536"/>
            <a:ext cx="2250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매주 월요일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14:00-16:00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신촌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E58931-BB77-1445-8627-AF5316A89D61}"/>
              </a:ext>
            </a:extLst>
          </p:cNvPr>
          <p:cNvSpPr/>
          <p:nvPr/>
        </p:nvSpPr>
        <p:spPr>
          <a:xfrm>
            <a:off x="6397692" y="3873367"/>
            <a:ext cx="2283897" cy="1535294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524BEF-6254-884E-A48D-5152DE53F236}"/>
              </a:ext>
            </a:extLst>
          </p:cNvPr>
          <p:cNvSpPr/>
          <p:nvPr/>
        </p:nvSpPr>
        <p:spPr>
          <a:xfrm>
            <a:off x="8681588" y="3873367"/>
            <a:ext cx="3004457" cy="153529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AE5C12-3418-3241-A82F-167F0FE76A63}"/>
              </a:ext>
            </a:extLst>
          </p:cNvPr>
          <p:cNvSpPr txBox="1"/>
          <p:nvPr/>
        </p:nvSpPr>
        <p:spPr>
          <a:xfrm>
            <a:off x="7001671" y="4290149"/>
            <a:ext cx="107593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스터디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선수 과목</a:t>
            </a:r>
            <a:endParaRPr 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D34694A-3CDA-DD44-B70C-D1FB86A88C39}"/>
              </a:ext>
            </a:extLst>
          </p:cNvPr>
          <p:cNvSpPr/>
          <p:nvPr/>
        </p:nvSpPr>
        <p:spPr>
          <a:xfrm>
            <a:off x="8866269" y="4282641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80A09A-C2B1-7D46-A7ED-D01E8C23020A}"/>
              </a:ext>
            </a:extLst>
          </p:cNvPr>
          <p:cNvSpPr txBox="1"/>
          <p:nvPr/>
        </p:nvSpPr>
        <p:spPr>
          <a:xfrm>
            <a:off x="9021343" y="4057273"/>
            <a:ext cx="1534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수리통계학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 &amp; 2</a:t>
            </a: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회귀분석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BD96B8-B42E-734D-BF8B-CB3D9DCBB5CB}"/>
              </a:ext>
            </a:extLst>
          </p:cNvPr>
          <p:cNvSpPr/>
          <p:nvPr/>
        </p:nvSpPr>
        <p:spPr>
          <a:xfrm>
            <a:off x="8866269" y="4902546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95B17C-15E1-3248-97F2-6AE2C9DC7095}"/>
              </a:ext>
            </a:extLst>
          </p:cNvPr>
          <p:cNvSpPr txBox="1"/>
          <p:nvPr/>
        </p:nvSpPr>
        <p:spPr>
          <a:xfrm>
            <a:off x="9021343" y="4701534"/>
            <a:ext cx="2476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베이즈통계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혹은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이론통계학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  <a:p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머신러닝에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대한 이해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B491EC0-4DAB-294D-AB5F-5F063461EA42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5C6E6CC-1DB2-8740-A1A6-B64D2E40555A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591A84-78B9-C945-89EB-612E8AEF80A3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/>
                <a:t>학회 및 </a:t>
              </a:r>
              <a:r>
                <a:rPr lang="ko-KR" altLang="en-US" dirty="0" err="1"/>
                <a:t>학회원</a:t>
              </a:r>
              <a:r>
                <a:rPr lang="ko-KR" altLang="en-US" dirty="0"/>
                <a:t> 소개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FDD4FE-5192-F441-B013-C3DD9EFCFB42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8EDBD8-F953-D240-B770-972D64A2753F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A2991E-33C9-DE40-A499-0C83EF65615B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365100-04E0-8D45-9601-2957480C7F51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스터디 소개</a:t>
              </a:r>
              <a:endParaRPr 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657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C0839EF-DACA-44DA-A61E-D10F45E6159B}"/>
              </a:ext>
            </a:extLst>
          </p:cNvPr>
          <p:cNvSpPr txBox="1"/>
          <p:nvPr/>
        </p:nvSpPr>
        <p:spPr>
          <a:xfrm>
            <a:off x="3253365" y="3743337"/>
            <a:ext cx="573105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pPr algn="ctr"/>
            <a:r>
              <a:rPr lang="ko-KR" altLang="en-US" sz="5000" spc="50" dirty="0"/>
              <a:t>학회 및 </a:t>
            </a:r>
            <a:r>
              <a:rPr lang="ko-KR" altLang="en-US" sz="5000" spc="50" dirty="0" err="1"/>
              <a:t>학회원</a:t>
            </a:r>
            <a:r>
              <a:rPr lang="ko-KR" altLang="en-US" sz="5000" spc="50" dirty="0"/>
              <a:t> 소개</a:t>
            </a:r>
            <a:endParaRPr lang="en-US" sz="5000" spc="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BA9F84-17C9-4111-AC74-6922577E4D2B}"/>
              </a:ext>
            </a:extLst>
          </p:cNvPr>
          <p:cNvSpPr txBox="1"/>
          <p:nvPr/>
        </p:nvSpPr>
        <p:spPr>
          <a:xfrm>
            <a:off x="4481266" y="3137457"/>
            <a:ext cx="3275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2020</a:t>
            </a:r>
            <a:r>
              <a:rPr lang="ko-KR" altLang="en-US" sz="2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2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SUMMER ESC OT</a:t>
            </a:r>
            <a:endParaRPr lang="en-US" sz="20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FFA3FE-70EB-4550-BC05-7D79730120A8}"/>
              </a:ext>
            </a:extLst>
          </p:cNvPr>
          <p:cNvSpPr/>
          <p:nvPr/>
        </p:nvSpPr>
        <p:spPr>
          <a:xfrm>
            <a:off x="4889528" y="4902250"/>
            <a:ext cx="358721" cy="1383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D183FA-F638-4573-9762-2EFD92583088}"/>
              </a:ext>
            </a:extLst>
          </p:cNvPr>
          <p:cNvSpPr/>
          <p:nvPr/>
        </p:nvSpPr>
        <p:spPr>
          <a:xfrm>
            <a:off x="5931636" y="4902251"/>
            <a:ext cx="138303" cy="138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BE10BC-AD6A-464C-93C9-208039211F13}"/>
              </a:ext>
            </a:extLst>
          </p:cNvPr>
          <p:cNvSpPr/>
          <p:nvPr/>
        </p:nvSpPr>
        <p:spPr>
          <a:xfrm>
            <a:off x="6342481" y="4902251"/>
            <a:ext cx="138303" cy="138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0FDC013-D2AC-42CA-9AF6-5F29F0162BB8}"/>
              </a:ext>
            </a:extLst>
          </p:cNvPr>
          <p:cNvSpPr/>
          <p:nvPr/>
        </p:nvSpPr>
        <p:spPr>
          <a:xfrm>
            <a:off x="6753326" y="4902251"/>
            <a:ext cx="138303" cy="138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2EB6F0-8269-4112-B1EF-A47E4F42E5C1}"/>
              </a:ext>
            </a:extLst>
          </p:cNvPr>
          <p:cNvSpPr/>
          <p:nvPr/>
        </p:nvSpPr>
        <p:spPr>
          <a:xfrm>
            <a:off x="7164169" y="4902251"/>
            <a:ext cx="138303" cy="138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>
            <a:cxnSpLocks/>
          </p:cNvCxnSpPr>
          <p:nvPr/>
        </p:nvCxnSpPr>
        <p:spPr>
          <a:xfrm>
            <a:off x="3189368" y="3005398"/>
            <a:ext cx="585904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8F92610-CFAE-4746-ABD8-EFBCAAF116F5}"/>
              </a:ext>
            </a:extLst>
          </p:cNvPr>
          <p:cNvCxnSpPr>
            <a:cxnSpLocks/>
          </p:cNvCxnSpPr>
          <p:nvPr/>
        </p:nvCxnSpPr>
        <p:spPr>
          <a:xfrm>
            <a:off x="3189368" y="3590250"/>
            <a:ext cx="585904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6696EE-E4D8-4C47-82AD-DB895DDA2F53}"/>
              </a:ext>
            </a:extLst>
          </p:cNvPr>
          <p:cNvSpPr/>
          <p:nvPr/>
        </p:nvSpPr>
        <p:spPr>
          <a:xfrm>
            <a:off x="5520791" y="4902250"/>
            <a:ext cx="138303" cy="138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7F3B0-1BE0-3143-BF05-875073194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06" y="146955"/>
            <a:ext cx="2789322" cy="25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54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4E4567-FE1A-46F2-88A4-15FB052E5D7B}"/>
              </a:ext>
            </a:extLst>
          </p:cNvPr>
          <p:cNvSpPr txBox="1"/>
          <p:nvPr/>
        </p:nvSpPr>
        <p:spPr>
          <a:xfrm>
            <a:off x="438334" y="1449330"/>
            <a:ext cx="333937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베이지안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머신러닝</a:t>
            </a:r>
            <a:endParaRPr lang="en-US" altLang="ko-KR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F76BC0-2062-4237-A07F-052F9F3C5018}"/>
              </a:ext>
            </a:extLst>
          </p:cNvPr>
          <p:cNvSpPr/>
          <p:nvPr/>
        </p:nvSpPr>
        <p:spPr>
          <a:xfrm>
            <a:off x="505956" y="2267338"/>
            <a:ext cx="1225203" cy="3141325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3C73281-0F69-4517-90D8-118B1E27BBDF}"/>
              </a:ext>
            </a:extLst>
          </p:cNvPr>
          <p:cNvSpPr/>
          <p:nvPr/>
        </p:nvSpPr>
        <p:spPr>
          <a:xfrm>
            <a:off x="1720624" y="2267337"/>
            <a:ext cx="4073686" cy="314131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F3F60D0-149A-4797-983B-FE378FC3BC8F}"/>
              </a:ext>
            </a:extLst>
          </p:cNvPr>
          <p:cNvSpPr txBox="1"/>
          <p:nvPr/>
        </p:nvSpPr>
        <p:spPr>
          <a:xfrm>
            <a:off x="516489" y="3522501"/>
            <a:ext cx="120413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스터디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교재</a:t>
            </a:r>
            <a:endParaRPr 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0" name="직선 연결선 44">
            <a:extLst>
              <a:ext uri="{FF2B5EF4-FFF2-40B4-BE49-F238E27FC236}">
                <a16:creationId xmlns:a16="http://schemas.microsoft.com/office/drawing/2014/main" id="{89D41E11-DAD0-474F-82EB-682A335123D3}"/>
              </a:ext>
            </a:extLst>
          </p:cNvPr>
          <p:cNvCxnSpPr>
            <a:cxnSpLocks/>
          </p:cNvCxnSpPr>
          <p:nvPr/>
        </p:nvCxnSpPr>
        <p:spPr>
          <a:xfrm>
            <a:off x="6093156" y="1302599"/>
            <a:ext cx="54102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B06DD2-E51F-2140-8480-F65874889C22}"/>
              </a:ext>
            </a:extLst>
          </p:cNvPr>
          <p:cNvSpPr/>
          <p:nvPr/>
        </p:nvSpPr>
        <p:spPr>
          <a:xfrm>
            <a:off x="6093156" y="1302599"/>
            <a:ext cx="5410200" cy="501799"/>
          </a:xfrm>
          <a:prstGeom prst="rect">
            <a:avLst/>
          </a:prstGeom>
          <a:solidFill>
            <a:schemeClr val="accent1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D3F3BC-34A8-B045-BE46-C926C5824F1E}"/>
              </a:ext>
            </a:extLst>
          </p:cNvPr>
          <p:cNvSpPr txBox="1"/>
          <p:nvPr/>
        </p:nvSpPr>
        <p:spPr>
          <a:xfrm>
            <a:off x="6254895" y="1378480"/>
            <a:ext cx="579005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주차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4EC22D-9652-0D42-B0D2-42E6E07FE294}"/>
              </a:ext>
            </a:extLst>
          </p:cNvPr>
          <p:cNvSpPr txBox="1"/>
          <p:nvPr/>
        </p:nvSpPr>
        <p:spPr>
          <a:xfrm>
            <a:off x="8602907" y="1378480"/>
            <a:ext cx="579005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내용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FBCEB56-0A8B-C044-A96B-D765CA7CBA5E}"/>
              </a:ext>
            </a:extLst>
          </p:cNvPr>
          <p:cNvGrpSpPr/>
          <p:nvPr/>
        </p:nvGrpSpPr>
        <p:grpSpPr>
          <a:xfrm>
            <a:off x="1940642" y="2376616"/>
            <a:ext cx="3600248" cy="2888950"/>
            <a:chOff x="1944227" y="2484494"/>
            <a:chExt cx="3600248" cy="288895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CB49D37-1576-4565-AF07-8717D5C0B57B}"/>
                </a:ext>
              </a:extLst>
            </p:cNvPr>
            <p:cNvSpPr/>
            <p:nvPr/>
          </p:nvSpPr>
          <p:spPr>
            <a:xfrm>
              <a:off x="1944227" y="2684104"/>
              <a:ext cx="72485" cy="724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844E1B1-062A-406D-9AB0-A6CCDBA213F2}"/>
                </a:ext>
              </a:extLst>
            </p:cNvPr>
            <p:cNvSpPr txBox="1"/>
            <p:nvPr/>
          </p:nvSpPr>
          <p:spPr>
            <a:xfrm>
              <a:off x="2099301" y="2484494"/>
              <a:ext cx="25555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First Course into </a:t>
              </a:r>
            </a:p>
            <a:p>
              <a:r>
                <a:rPr lang="en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Bayesian Statistical Methods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6FE9BC2F-BFC8-4303-96F5-1231078FA203}"/>
                </a:ext>
              </a:extLst>
            </p:cNvPr>
            <p:cNvSpPr/>
            <p:nvPr/>
          </p:nvSpPr>
          <p:spPr>
            <a:xfrm>
              <a:off x="1944227" y="3304009"/>
              <a:ext cx="72485" cy="724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A1EF22B-5C39-42D8-B04B-952AFF344409}"/>
                </a:ext>
              </a:extLst>
            </p:cNvPr>
            <p:cNvSpPr txBox="1"/>
            <p:nvPr/>
          </p:nvSpPr>
          <p:spPr>
            <a:xfrm>
              <a:off x="2099301" y="3113770"/>
              <a:ext cx="22124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Pattern Recognition and </a:t>
              </a:r>
            </a:p>
            <a:p>
              <a:r>
                <a:rPr lang="en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Machine Learning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9AA8747-EFC5-4B28-8408-9C47BB9425C0}"/>
                </a:ext>
              </a:extLst>
            </p:cNvPr>
            <p:cNvSpPr/>
            <p:nvPr/>
          </p:nvSpPr>
          <p:spPr>
            <a:xfrm>
              <a:off x="1944227" y="3947348"/>
              <a:ext cx="72485" cy="724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7989754-CEC0-43EB-BD0B-77AC547F11E1}"/>
                </a:ext>
              </a:extLst>
            </p:cNvPr>
            <p:cNvSpPr txBox="1"/>
            <p:nvPr/>
          </p:nvSpPr>
          <p:spPr>
            <a:xfrm>
              <a:off x="2099301" y="3747738"/>
              <a:ext cx="24641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Machine Learning</a:t>
              </a:r>
            </a:p>
            <a:p>
              <a:r>
                <a:rPr lang="en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: A Probabilistic Perspective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CEB3E48-C6E8-6F4F-8743-D4C3CA3E9256}"/>
                </a:ext>
              </a:extLst>
            </p:cNvPr>
            <p:cNvSpPr/>
            <p:nvPr/>
          </p:nvSpPr>
          <p:spPr>
            <a:xfrm>
              <a:off x="1944227" y="4576624"/>
              <a:ext cx="72485" cy="724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1CFC19A-062D-944A-9E77-E4370AD191FF}"/>
                </a:ext>
              </a:extLst>
            </p:cNvPr>
            <p:cNvSpPr txBox="1"/>
            <p:nvPr/>
          </p:nvSpPr>
          <p:spPr>
            <a:xfrm>
              <a:off x="2099301" y="4377014"/>
              <a:ext cx="34451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https://</a:t>
              </a:r>
              <a:r>
                <a:rPr lang="en" altLang="ko-KR" sz="12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www.coursera.org</a:t>
              </a:r>
              <a:r>
                <a:rPr lang="en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/learn/</a:t>
              </a:r>
            </a:p>
            <a:p>
              <a:r>
                <a:rPr lang="en" altLang="ko-KR" sz="12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bayesian</a:t>
              </a:r>
              <a:r>
                <a:rPr lang="en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-methods-in-machine-learning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4EE3BF-FEDD-FF43-94C6-AFF7489D9807}"/>
                </a:ext>
              </a:extLst>
            </p:cNvPr>
            <p:cNvSpPr/>
            <p:nvPr/>
          </p:nvSpPr>
          <p:spPr>
            <a:xfrm>
              <a:off x="1944227" y="5205900"/>
              <a:ext cx="72485" cy="724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190B8-8A57-F645-94CA-0C5116087733}"/>
                </a:ext>
              </a:extLst>
            </p:cNvPr>
            <p:cNvSpPr txBox="1"/>
            <p:nvPr/>
          </p:nvSpPr>
          <p:spPr>
            <a:xfrm>
              <a:off x="2099301" y="5096445"/>
              <a:ext cx="28905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http://</a:t>
              </a:r>
              <a:r>
                <a:rPr lang="en" altLang="ko-KR" sz="12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mlg.eng.cam.ac.uk</a:t>
              </a:r>
              <a:r>
                <a:rPr lang="en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/</a:t>
              </a:r>
              <a:r>
                <a:rPr lang="en" altLang="ko-KR" sz="12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zoubin</a:t>
              </a:r>
              <a:r>
                <a:rPr lang="en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/</a:t>
              </a:r>
              <a:endParaRPr lang="en-US" altLang="ko-Kore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cxnSp>
        <p:nvCxnSpPr>
          <p:cNvPr id="72" name="직선 연결선 44">
            <a:extLst>
              <a:ext uri="{FF2B5EF4-FFF2-40B4-BE49-F238E27FC236}">
                <a16:creationId xmlns:a16="http://schemas.microsoft.com/office/drawing/2014/main" id="{29B5A6DB-385B-CD43-8746-D5BE978A6B16}"/>
              </a:ext>
            </a:extLst>
          </p:cNvPr>
          <p:cNvCxnSpPr>
            <a:cxnSpLocks/>
          </p:cNvCxnSpPr>
          <p:nvPr/>
        </p:nvCxnSpPr>
        <p:spPr>
          <a:xfrm>
            <a:off x="6090312" y="1793354"/>
            <a:ext cx="54102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47">
            <a:extLst>
              <a:ext uri="{FF2B5EF4-FFF2-40B4-BE49-F238E27FC236}">
                <a16:creationId xmlns:a16="http://schemas.microsoft.com/office/drawing/2014/main" id="{CF8C6797-91B1-6540-9DF3-2B30A9C822C9}"/>
              </a:ext>
            </a:extLst>
          </p:cNvPr>
          <p:cNvCxnSpPr>
            <a:cxnSpLocks/>
          </p:cNvCxnSpPr>
          <p:nvPr/>
        </p:nvCxnSpPr>
        <p:spPr>
          <a:xfrm>
            <a:off x="6096000" y="2399570"/>
            <a:ext cx="5404512" cy="0"/>
          </a:xfrm>
          <a:prstGeom prst="line">
            <a:avLst/>
          </a:prstGeom>
          <a:ln w="63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49">
            <a:extLst>
              <a:ext uri="{FF2B5EF4-FFF2-40B4-BE49-F238E27FC236}">
                <a16:creationId xmlns:a16="http://schemas.microsoft.com/office/drawing/2014/main" id="{A1B97EDF-5C6F-DD48-BB9B-494A4B819945}"/>
              </a:ext>
            </a:extLst>
          </p:cNvPr>
          <p:cNvCxnSpPr>
            <a:cxnSpLocks/>
          </p:cNvCxnSpPr>
          <p:nvPr/>
        </p:nvCxnSpPr>
        <p:spPr>
          <a:xfrm>
            <a:off x="6090312" y="3004326"/>
            <a:ext cx="5404512" cy="0"/>
          </a:xfrm>
          <a:prstGeom prst="line">
            <a:avLst/>
          </a:prstGeom>
          <a:ln w="63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50">
            <a:extLst>
              <a:ext uri="{FF2B5EF4-FFF2-40B4-BE49-F238E27FC236}">
                <a16:creationId xmlns:a16="http://schemas.microsoft.com/office/drawing/2014/main" id="{FAB6E9E1-9367-5D4E-966C-32DB03110B22}"/>
              </a:ext>
            </a:extLst>
          </p:cNvPr>
          <p:cNvCxnSpPr>
            <a:cxnSpLocks/>
          </p:cNvCxnSpPr>
          <p:nvPr/>
        </p:nvCxnSpPr>
        <p:spPr>
          <a:xfrm>
            <a:off x="6090312" y="3604963"/>
            <a:ext cx="5404512" cy="0"/>
          </a:xfrm>
          <a:prstGeom prst="line">
            <a:avLst/>
          </a:prstGeom>
          <a:ln w="63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51">
            <a:extLst>
              <a:ext uri="{FF2B5EF4-FFF2-40B4-BE49-F238E27FC236}">
                <a16:creationId xmlns:a16="http://schemas.microsoft.com/office/drawing/2014/main" id="{5851AB05-AAB4-DD4F-914D-FE2801DDF053}"/>
              </a:ext>
            </a:extLst>
          </p:cNvPr>
          <p:cNvCxnSpPr>
            <a:cxnSpLocks/>
          </p:cNvCxnSpPr>
          <p:nvPr/>
        </p:nvCxnSpPr>
        <p:spPr>
          <a:xfrm>
            <a:off x="6096000" y="4207616"/>
            <a:ext cx="5404512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17D6CF3E-FD51-6445-A27C-D1655189F540}"/>
              </a:ext>
            </a:extLst>
          </p:cNvPr>
          <p:cNvSpPr txBox="1"/>
          <p:nvPr/>
        </p:nvSpPr>
        <p:spPr>
          <a:xfrm>
            <a:off x="6240016" y="1946614"/>
            <a:ext cx="609462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914034D-D248-E34C-B3C2-68546785879C}"/>
              </a:ext>
            </a:extLst>
          </p:cNvPr>
          <p:cNvSpPr txBox="1"/>
          <p:nvPr/>
        </p:nvSpPr>
        <p:spPr>
          <a:xfrm>
            <a:off x="6218737" y="2546770"/>
            <a:ext cx="646331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F89B8A6-8217-EF44-919C-399114C1D4B8}"/>
              </a:ext>
            </a:extLst>
          </p:cNvPr>
          <p:cNvSpPr txBox="1"/>
          <p:nvPr/>
        </p:nvSpPr>
        <p:spPr>
          <a:xfrm>
            <a:off x="6217935" y="3154413"/>
            <a:ext cx="647934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E34AB16-390D-3944-A515-776D161C888C}"/>
              </a:ext>
            </a:extLst>
          </p:cNvPr>
          <p:cNvSpPr txBox="1"/>
          <p:nvPr/>
        </p:nvSpPr>
        <p:spPr>
          <a:xfrm>
            <a:off x="6216332" y="3765862"/>
            <a:ext cx="65114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7E16B0-0728-AD4B-B3C3-B3AA49EB044B}"/>
              </a:ext>
            </a:extLst>
          </p:cNvPr>
          <p:cNvSpPr txBox="1"/>
          <p:nvPr/>
        </p:nvSpPr>
        <p:spPr>
          <a:xfrm>
            <a:off x="6993493" y="1833261"/>
            <a:ext cx="401263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빈도론자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논리의 숨은 전제와 허점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"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평행우주표본론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"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"</a:t>
            </a:r>
            <a:r>
              <a:rPr 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trigger happy p-value"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9519BF1-8625-B246-87E7-71E7A2B58FEC}"/>
              </a:ext>
            </a:extLst>
          </p:cNvPr>
          <p:cNvSpPr txBox="1"/>
          <p:nvPr/>
        </p:nvSpPr>
        <p:spPr>
          <a:xfrm>
            <a:off x="6993493" y="2428277"/>
            <a:ext cx="454643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Bayesian Conjugacy (Univariate, Multivariate, 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Bayesian Linear Regression)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24C09D5-C79F-E84F-9B95-2D30F6C5BEFF}"/>
              </a:ext>
            </a:extLst>
          </p:cNvPr>
          <p:cNvSpPr txBox="1"/>
          <p:nvPr/>
        </p:nvSpPr>
        <p:spPr>
          <a:xfrm>
            <a:off x="6996099" y="3038654"/>
            <a:ext cx="4592924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MCMC for Posterior Approximation / </a:t>
            </a:r>
          </a:p>
          <a:p>
            <a:pPr>
              <a:lnSpc>
                <a:spcPct val="110000"/>
              </a:lnSpc>
            </a:pP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Heirarchical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Model (Group Mean Comparison)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3CFC765-B738-2244-9514-F989CA91DD17}"/>
              </a:ext>
            </a:extLst>
          </p:cNvPr>
          <p:cNvSpPr txBox="1"/>
          <p:nvPr/>
        </p:nvSpPr>
        <p:spPr>
          <a:xfrm>
            <a:off x="6993493" y="3632482"/>
            <a:ext cx="379783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Intro to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Bayeisan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Machine Learning / 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Bayesian Graphical Models 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3A4580F-CFAC-8A42-BCFC-14B869B64DD3}"/>
              </a:ext>
            </a:extLst>
          </p:cNvPr>
          <p:cNvSpPr txBox="1"/>
          <p:nvPr/>
        </p:nvSpPr>
        <p:spPr>
          <a:xfrm>
            <a:off x="6105119" y="5417450"/>
            <a:ext cx="41424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**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시간이 된다면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 Hidden Markov Models for Sequential Data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6E380A-8320-EE41-A148-610E24F5266B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3" name="직선 연결선 50">
            <a:extLst>
              <a:ext uri="{FF2B5EF4-FFF2-40B4-BE49-F238E27FC236}">
                <a16:creationId xmlns:a16="http://schemas.microsoft.com/office/drawing/2014/main" id="{B6065E61-97E2-5542-8D31-C49106D72935}"/>
              </a:ext>
            </a:extLst>
          </p:cNvPr>
          <p:cNvCxnSpPr>
            <a:cxnSpLocks/>
          </p:cNvCxnSpPr>
          <p:nvPr/>
        </p:nvCxnSpPr>
        <p:spPr>
          <a:xfrm>
            <a:off x="6090312" y="4802006"/>
            <a:ext cx="5404512" cy="0"/>
          </a:xfrm>
          <a:prstGeom prst="line">
            <a:avLst/>
          </a:prstGeom>
          <a:ln w="63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1">
            <a:extLst>
              <a:ext uri="{FF2B5EF4-FFF2-40B4-BE49-F238E27FC236}">
                <a16:creationId xmlns:a16="http://schemas.microsoft.com/office/drawing/2014/main" id="{602A599E-013D-9643-89FB-D9B89C49204D}"/>
              </a:ext>
            </a:extLst>
          </p:cNvPr>
          <p:cNvCxnSpPr>
            <a:cxnSpLocks/>
          </p:cNvCxnSpPr>
          <p:nvPr/>
        </p:nvCxnSpPr>
        <p:spPr>
          <a:xfrm>
            <a:off x="6096000" y="5404659"/>
            <a:ext cx="5404512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5C2BB31-1465-0C4C-8C6A-12B7692B5BB7}"/>
              </a:ext>
            </a:extLst>
          </p:cNvPr>
          <p:cNvSpPr txBox="1"/>
          <p:nvPr/>
        </p:nvSpPr>
        <p:spPr>
          <a:xfrm>
            <a:off x="6217935" y="4351456"/>
            <a:ext cx="647934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D316DD-0060-6449-A71D-CA851A78DF90}"/>
              </a:ext>
            </a:extLst>
          </p:cNvPr>
          <p:cNvSpPr txBox="1"/>
          <p:nvPr/>
        </p:nvSpPr>
        <p:spPr>
          <a:xfrm>
            <a:off x="6218736" y="4962905"/>
            <a:ext cx="646331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6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1755F28-CA4B-D549-BCD4-4F3B44F89F05}"/>
              </a:ext>
            </a:extLst>
          </p:cNvPr>
          <p:cNvSpPr txBox="1"/>
          <p:nvPr/>
        </p:nvSpPr>
        <p:spPr>
          <a:xfrm>
            <a:off x="6993493" y="4350139"/>
            <a:ext cx="3674404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Expectation-Maximization Algorithm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6949E0-93E1-A643-B0EE-D750B739BFD7}"/>
              </a:ext>
            </a:extLst>
          </p:cNvPr>
          <p:cNvSpPr txBox="1"/>
          <p:nvPr/>
        </p:nvSpPr>
        <p:spPr>
          <a:xfrm>
            <a:off x="6993493" y="4829525"/>
            <a:ext cx="269817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Variational Methods 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for Approximate Inference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87280BC-7E65-AF4F-AF6B-243FC0B1EA90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83E44F7-97E1-CB47-A03F-FDA92A4EE99F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/>
                <a:t>학회 및 </a:t>
              </a:r>
              <a:r>
                <a:rPr lang="ko-KR" altLang="en-US" dirty="0" err="1"/>
                <a:t>학회원</a:t>
              </a:r>
              <a:r>
                <a:rPr lang="ko-KR" altLang="en-US" dirty="0"/>
                <a:t> 소개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264B095-A6CF-0E46-ACA1-138B6D3D2A26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48D806-5484-4E44-BA37-89D348B1BC7C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E71A6E4-2C4F-8A4B-96E0-E72A7F1F9AA9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56C2088-F971-444D-9FFE-CB397A173DE3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스터디 소개</a:t>
              </a:r>
              <a:endParaRPr 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4213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4E4567-FE1A-46F2-88A4-15FB052E5D7B}"/>
              </a:ext>
            </a:extLst>
          </p:cNvPr>
          <p:cNvSpPr txBox="1"/>
          <p:nvPr/>
        </p:nvSpPr>
        <p:spPr>
          <a:xfrm>
            <a:off x="438334" y="1449330"/>
            <a:ext cx="257634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머신러닝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기초</a:t>
            </a:r>
            <a:endParaRPr lang="en-US" altLang="ko-KR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8F81F4-EBD8-48F9-B601-D16FE4D8FDF7}"/>
              </a:ext>
            </a:extLst>
          </p:cNvPr>
          <p:cNvSpPr/>
          <p:nvPr/>
        </p:nvSpPr>
        <p:spPr>
          <a:xfrm>
            <a:off x="505956" y="2267338"/>
            <a:ext cx="2283897" cy="1535294"/>
          </a:xfrm>
          <a:prstGeom prst="rect">
            <a:avLst/>
          </a:prstGeom>
          <a:solidFill>
            <a:schemeClr val="accent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F76BC0-2062-4237-A07F-052F9F3C5018}"/>
              </a:ext>
            </a:extLst>
          </p:cNvPr>
          <p:cNvSpPr/>
          <p:nvPr/>
        </p:nvSpPr>
        <p:spPr>
          <a:xfrm>
            <a:off x="505956" y="3873369"/>
            <a:ext cx="2283897" cy="1535294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3C73281-0F69-4517-90D8-118B1E27BBDF}"/>
              </a:ext>
            </a:extLst>
          </p:cNvPr>
          <p:cNvSpPr/>
          <p:nvPr/>
        </p:nvSpPr>
        <p:spPr>
          <a:xfrm>
            <a:off x="2789853" y="2267338"/>
            <a:ext cx="8896191" cy="153529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3F5DB58-6EEE-4E0D-8874-2DB2D73D96C3}"/>
              </a:ext>
            </a:extLst>
          </p:cNvPr>
          <p:cNvSpPr/>
          <p:nvPr/>
        </p:nvSpPr>
        <p:spPr>
          <a:xfrm>
            <a:off x="2789852" y="3873369"/>
            <a:ext cx="3004457" cy="153529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98C3AB9-7DAD-4899-B292-A08787CAF5F2}"/>
              </a:ext>
            </a:extLst>
          </p:cNvPr>
          <p:cNvSpPr txBox="1"/>
          <p:nvPr/>
        </p:nvSpPr>
        <p:spPr>
          <a:xfrm>
            <a:off x="1240581" y="2684120"/>
            <a:ext cx="81464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스터디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소개</a:t>
            </a:r>
            <a:endParaRPr 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F3F60D0-149A-4797-983B-FE378FC3BC8F}"/>
              </a:ext>
            </a:extLst>
          </p:cNvPr>
          <p:cNvSpPr txBox="1"/>
          <p:nvPr/>
        </p:nvSpPr>
        <p:spPr>
          <a:xfrm>
            <a:off x="1240581" y="4290151"/>
            <a:ext cx="81464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스터디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일정</a:t>
            </a:r>
            <a:endParaRPr 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B49D37-1576-4565-AF07-8717D5C0B57B}"/>
              </a:ext>
            </a:extLst>
          </p:cNvPr>
          <p:cNvSpPr/>
          <p:nvPr/>
        </p:nvSpPr>
        <p:spPr>
          <a:xfrm>
            <a:off x="2974533" y="2684104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844E1B1-062A-406D-9AB0-A6CCDBA213F2}"/>
              </a:ext>
            </a:extLst>
          </p:cNvPr>
          <p:cNvSpPr txBox="1"/>
          <p:nvPr/>
        </p:nvSpPr>
        <p:spPr>
          <a:xfrm>
            <a:off x="3129607" y="2565232"/>
            <a:ext cx="8296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ISL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과 함께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하는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머신러닝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기초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FE9BC2F-BFC8-4303-96F5-1231078FA203}"/>
              </a:ext>
            </a:extLst>
          </p:cNvPr>
          <p:cNvSpPr/>
          <p:nvPr/>
        </p:nvSpPr>
        <p:spPr>
          <a:xfrm>
            <a:off x="2974533" y="3304009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A1EF22B-5C39-42D8-B04B-952AFF344409}"/>
              </a:ext>
            </a:extLst>
          </p:cNvPr>
          <p:cNvSpPr txBox="1"/>
          <p:nvPr/>
        </p:nvSpPr>
        <p:spPr>
          <a:xfrm>
            <a:off x="3129607" y="3088012"/>
            <a:ext cx="2848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 별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명의 발표자가 내용 발표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 별 </a:t>
            </a:r>
            <a:r>
              <a:rPr lang="en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R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/Python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실습 과제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9AA8747-EFC5-4B28-8408-9C47BB9425C0}"/>
              </a:ext>
            </a:extLst>
          </p:cNvPr>
          <p:cNvSpPr/>
          <p:nvPr/>
        </p:nvSpPr>
        <p:spPr>
          <a:xfrm>
            <a:off x="2974533" y="4282643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7989754-CEC0-43EB-BD0B-77AC547F11E1}"/>
              </a:ext>
            </a:extLst>
          </p:cNvPr>
          <p:cNvSpPr txBox="1"/>
          <p:nvPr/>
        </p:nvSpPr>
        <p:spPr>
          <a:xfrm>
            <a:off x="3129607" y="4164994"/>
            <a:ext cx="2276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온라인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오프라인 별도 진행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4791116-4B42-417C-B12A-37FE5A0E2D38}"/>
              </a:ext>
            </a:extLst>
          </p:cNvPr>
          <p:cNvSpPr/>
          <p:nvPr/>
        </p:nvSpPr>
        <p:spPr>
          <a:xfrm>
            <a:off x="2974533" y="4902548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BF4D87-F764-45E0-8ED4-F2553D179824}"/>
              </a:ext>
            </a:extLst>
          </p:cNvPr>
          <p:cNvSpPr txBox="1"/>
          <p:nvPr/>
        </p:nvSpPr>
        <p:spPr>
          <a:xfrm>
            <a:off x="3129607" y="4701536"/>
            <a:ext cx="2247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매주 목요일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16:00-18:00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신촌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E58931-BB77-1445-8627-AF5316A89D61}"/>
              </a:ext>
            </a:extLst>
          </p:cNvPr>
          <p:cNvSpPr/>
          <p:nvPr/>
        </p:nvSpPr>
        <p:spPr>
          <a:xfrm>
            <a:off x="6397692" y="3873367"/>
            <a:ext cx="2283897" cy="1535294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524BEF-6254-884E-A48D-5152DE53F236}"/>
              </a:ext>
            </a:extLst>
          </p:cNvPr>
          <p:cNvSpPr/>
          <p:nvPr/>
        </p:nvSpPr>
        <p:spPr>
          <a:xfrm>
            <a:off x="8681588" y="3873367"/>
            <a:ext cx="3004457" cy="153529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AE5C12-3418-3241-A82F-167F0FE76A63}"/>
              </a:ext>
            </a:extLst>
          </p:cNvPr>
          <p:cNvSpPr txBox="1"/>
          <p:nvPr/>
        </p:nvSpPr>
        <p:spPr>
          <a:xfrm>
            <a:off x="7132316" y="4290149"/>
            <a:ext cx="81464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스터디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교재</a:t>
            </a:r>
            <a:endParaRPr 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D34694A-3CDA-DD44-B70C-D1FB86A88C39}"/>
              </a:ext>
            </a:extLst>
          </p:cNvPr>
          <p:cNvSpPr/>
          <p:nvPr/>
        </p:nvSpPr>
        <p:spPr>
          <a:xfrm>
            <a:off x="8866269" y="4282641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80A09A-C2B1-7D46-A7ED-D01E8C23020A}"/>
              </a:ext>
            </a:extLst>
          </p:cNvPr>
          <p:cNvSpPr txBox="1"/>
          <p:nvPr/>
        </p:nvSpPr>
        <p:spPr>
          <a:xfrm>
            <a:off x="9021343" y="4057273"/>
            <a:ext cx="2020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An Introduction to </a:t>
            </a:r>
          </a:p>
          <a:p>
            <a:r>
              <a:rPr lang="en-US" altLang="ko-Kore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Statistical Learning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BD96B8-B42E-734D-BF8B-CB3D9DCBB5CB}"/>
              </a:ext>
            </a:extLst>
          </p:cNvPr>
          <p:cNvSpPr/>
          <p:nvPr/>
        </p:nvSpPr>
        <p:spPr>
          <a:xfrm>
            <a:off x="8866269" y="4902546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95B17C-15E1-3248-97F2-6AE2C9DC7095}"/>
              </a:ext>
            </a:extLst>
          </p:cNvPr>
          <p:cNvSpPr txBox="1"/>
          <p:nvPr/>
        </p:nvSpPr>
        <p:spPr>
          <a:xfrm>
            <a:off x="9021343" y="4701534"/>
            <a:ext cx="1981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2019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WINTER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ESC </a:t>
            </a: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세션 자료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654FC2-CBA1-C640-A900-3B8D507506E6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7815611-701F-9542-B73B-CE544A14D30B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9E4EFF-DCE1-3C48-BF80-6C66AEA31E08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/>
                <a:t>학회 및 </a:t>
              </a:r>
              <a:r>
                <a:rPr lang="ko-KR" altLang="en-US" dirty="0" err="1"/>
                <a:t>학회원</a:t>
              </a:r>
              <a:r>
                <a:rPr lang="ko-KR" altLang="en-US" dirty="0"/>
                <a:t> 소개</a:t>
              </a:r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FD38F6-F2C1-EE40-9220-184E98110332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2308CF-93F9-B147-86CB-017B4D66C1C4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72C66F-B05B-6C46-A06E-BF7EE41BE0B9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83097C4-AC67-C647-9CB9-BFB34C94FAD0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스터디 소개</a:t>
              </a:r>
              <a:endParaRPr 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6805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8F81F4-EBD8-48F9-B601-D16FE4D8FDF7}"/>
              </a:ext>
            </a:extLst>
          </p:cNvPr>
          <p:cNvSpPr/>
          <p:nvPr/>
        </p:nvSpPr>
        <p:spPr>
          <a:xfrm>
            <a:off x="505956" y="2267338"/>
            <a:ext cx="2283897" cy="1535294"/>
          </a:xfrm>
          <a:prstGeom prst="rect">
            <a:avLst/>
          </a:prstGeom>
          <a:solidFill>
            <a:schemeClr val="accent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F76BC0-2062-4237-A07F-052F9F3C5018}"/>
              </a:ext>
            </a:extLst>
          </p:cNvPr>
          <p:cNvSpPr/>
          <p:nvPr/>
        </p:nvSpPr>
        <p:spPr>
          <a:xfrm>
            <a:off x="505956" y="3873369"/>
            <a:ext cx="2283897" cy="1535294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3C73281-0F69-4517-90D8-118B1E27BBDF}"/>
              </a:ext>
            </a:extLst>
          </p:cNvPr>
          <p:cNvSpPr/>
          <p:nvPr/>
        </p:nvSpPr>
        <p:spPr>
          <a:xfrm>
            <a:off x="2789853" y="2267338"/>
            <a:ext cx="8896191" cy="153529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3F5DB58-6EEE-4E0D-8874-2DB2D73D96C3}"/>
              </a:ext>
            </a:extLst>
          </p:cNvPr>
          <p:cNvSpPr/>
          <p:nvPr/>
        </p:nvSpPr>
        <p:spPr>
          <a:xfrm>
            <a:off x="2789852" y="3873369"/>
            <a:ext cx="8896191" cy="153529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98C3AB9-7DAD-4899-B292-A08787CAF5F2}"/>
              </a:ext>
            </a:extLst>
          </p:cNvPr>
          <p:cNvSpPr txBox="1"/>
          <p:nvPr/>
        </p:nvSpPr>
        <p:spPr>
          <a:xfrm>
            <a:off x="1240581" y="2684120"/>
            <a:ext cx="81464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스터디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소개</a:t>
            </a:r>
            <a:endParaRPr 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F3F60D0-149A-4797-983B-FE378FC3BC8F}"/>
              </a:ext>
            </a:extLst>
          </p:cNvPr>
          <p:cNvSpPr txBox="1"/>
          <p:nvPr/>
        </p:nvSpPr>
        <p:spPr>
          <a:xfrm>
            <a:off x="1240581" y="4290151"/>
            <a:ext cx="81464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스터디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교재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B49D37-1576-4565-AF07-8717D5C0B57B}"/>
              </a:ext>
            </a:extLst>
          </p:cNvPr>
          <p:cNvSpPr/>
          <p:nvPr/>
        </p:nvSpPr>
        <p:spPr>
          <a:xfrm>
            <a:off x="2974533" y="2684104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844E1B1-062A-406D-9AB0-A6CCDBA213F2}"/>
              </a:ext>
            </a:extLst>
          </p:cNvPr>
          <p:cNvSpPr txBox="1"/>
          <p:nvPr/>
        </p:nvSpPr>
        <p:spPr>
          <a:xfrm>
            <a:off x="3129606" y="2458736"/>
            <a:ext cx="8296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케라스를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중점적으로 활용하여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딥러닝을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이용한 각종 모델 구현하기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간단한 선형회귀부터 </a:t>
            </a:r>
            <a:r>
              <a:rPr lang="en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CNN, RNN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등등 까지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!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FE9BC2F-BFC8-4303-96F5-1231078FA203}"/>
              </a:ext>
            </a:extLst>
          </p:cNvPr>
          <p:cNvSpPr/>
          <p:nvPr/>
        </p:nvSpPr>
        <p:spPr>
          <a:xfrm>
            <a:off x="2974533" y="3304009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A1EF22B-5C39-42D8-B04B-952AFF344409}"/>
              </a:ext>
            </a:extLst>
          </p:cNvPr>
          <p:cNvSpPr txBox="1"/>
          <p:nvPr/>
        </p:nvSpPr>
        <p:spPr>
          <a:xfrm>
            <a:off x="3129607" y="3088012"/>
            <a:ext cx="3203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수학적인 내용보다는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어떻게 모델을 구현할 수 있는지에 초점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9AA8747-EFC5-4B28-8408-9C47BB9425C0}"/>
              </a:ext>
            </a:extLst>
          </p:cNvPr>
          <p:cNvSpPr/>
          <p:nvPr/>
        </p:nvSpPr>
        <p:spPr>
          <a:xfrm>
            <a:off x="2974533" y="4174920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4791116-4B42-417C-B12A-37FE5A0E2D38}"/>
              </a:ext>
            </a:extLst>
          </p:cNvPr>
          <p:cNvSpPr/>
          <p:nvPr/>
        </p:nvSpPr>
        <p:spPr>
          <a:xfrm>
            <a:off x="2974533" y="5035907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1F3D09-5CF0-2F4B-B921-C0EA15923068}"/>
              </a:ext>
            </a:extLst>
          </p:cNvPr>
          <p:cNvSpPr txBox="1"/>
          <p:nvPr/>
        </p:nvSpPr>
        <p:spPr>
          <a:xfrm>
            <a:off x="438334" y="1449330"/>
            <a:ext cx="8048998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초보자를 위한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케라스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와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함께 하는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딥러닝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기초</a:t>
            </a:r>
            <a:endParaRPr lang="en-US" altLang="ko-KR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5535A6-A2CE-F74A-9FDD-046600BEB192}"/>
              </a:ext>
            </a:extLst>
          </p:cNvPr>
          <p:cNvSpPr txBox="1"/>
          <p:nvPr/>
        </p:nvSpPr>
        <p:spPr>
          <a:xfrm>
            <a:off x="3129607" y="4057275"/>
            <a:ext cx="3552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주교재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ore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Hands on Machine Learning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913334-0D43-2E48-A9FF-638711431B97}"/>
              </a:ext>
            </a:extLst>
          </p:cNvPr>
          <p:cNvSpPr txBox="1"/>
          <p:nvPr/>
        </p:nvSpPr>
        <p:spPr>
          <a:xfrm>
            <a:off x="3129606" y="4487126"/>
            <a:ext cx="3441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부교재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케라스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창시자에게 배우는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딥러닝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F8E78A-B48D-AA4F-8076-4D0CB37CF0D5}"/>
              </a:ext>
            </a:extLst>
          </p:cNvPr>
          <p:cNvSpPr txBox="1"/>
          <p:nvPr/>
        </p:nvSpPr>
        <p:spPr>
          <a:xfrm>
            <a:off x="3129606" y="4918262"/>
            <a:ext cx="3470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부교재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GitHub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의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케라스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모델링 예시들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0D00AD-4C3B-234E-B640-BB60B164441B}"/>
              </a:ext>
            </a:extLst>
          </p:cNvPr>
          <p:cNvSpPr/>
          <p:nvPr/>
        </p:nvSpPr>
        <p:spPr>
          <a:xfrm>
            <a:off x="2974532" y="4605413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0C7ACE-EA1B-0D4B-BF8B-1CAC1CA4B93E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F30655C-DBF7-8646-B3C8-E15CBE81B68D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19CCF8-5110-974E-AB4A-DDBF1B08F578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/>
                <a:t>학회 및 </a:t>
              </a:r>
              <a:r>
                <a:rPr lang="ko-KR" altLang="en-US" dirty="0" err="1"/>
                <a:t>학회원</a:t>
              </a:r>
              <a:r>
                <a:rPr lang="ko-KR" altLang="en-US" dirty="0"/>
                <a:t> 소개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54C682-422F-6C49-BC93-4E0EE5E1E6C9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8A1A5B-9F8D-9A45-BDD9-A4299B18C614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56AAC5-061E-094F-B8E6-C94404345BF3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5509D3C-7F5B-5549-A697-BA4A6B6856C7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스터디 소개</a:t>
              </a:r>
              <a:endParaRPr 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579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8F81F4-EBD8-48F9-B601-D16FE4D8FDF7}"/>
              </a:ext>
            </a:extLst>
          </p:cNvPr>
          <p:cNvSpPr/>
          <p:nvPr/>
        </p:nvSpPr>
        <p:spPr>
          <a:xfrm>
            <a:off x="505956" y="2267338"/>
            <a:ext cx="2283897" cy="1535294"/>
          </a:xfrm>
          <a:prstGeom prst="rect">
            <a:avLst/>
          </a:prstGeom>
          <a:solidFill>
            <a:schemeClr val="accent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F76BC0-2062-4237-A07F-052F9F3C5018}"/>
              </a:ext>
            </a:extLst>
          </p:cNvPr>
          <p:cNvSpPr/>
          <p:nvPr/>
        </p:nvSpPr>
        <p:spPr>
          <a:xfrm>
            <a:off x="505956" y="3873369"/>
            <a:ext cx="2283897" cy="1535294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3C73281-0F69-4517-90D8-118B1E27BBDF}"/>
              </a:ext>
            </a:extLst>
          </p:cNvPr>
          <p:cNvSpPr/>
          <p:nvPr/>
        </p:nvSpPr>
        <p:spPr>
          <a:xfrm>
            <a:off x="2789853" y="2267338"/>
            <a:ext cx="8896191" cy="153529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3F5DB58-6EEE-4E0D-8874-2DB2D73D96C3}"/>
              </a:ext>
            </a:extLst>
          </p:cNvPr>
          <p:cNvSpPr/>
          <p:nvPr/>
        </p:nvSpPr>
        <p:spPr>
          <a:xfrm>
            <a:off x="2789852" y="3873369"/>
            <a:ext cx="8896191" cy="153529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98C3AB9-7DAD-4899-B292-A08787CAF5F2}"/>
              </a:ext>
            </a:extLst>
          </p:cNvPr>
          <p:cNvSpPr txBox="1"/>
          <p:nvPr/>
        </p:nvSpPr>
        <p:spPr>
          <a:xfrm>
            <a:off x="1109936" y="2684120"/>
            <a:ext cx="107593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스터디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진행 방식</a:t>
            </a:r>
            <a:endParaRPr 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F3F60D0-149A-4797-983B-FE378FC3BC8F}"/>
              </a:ext>
            </a:extLst>
          </p:cNvPr>
          <p:cNvSpPr txBox="1"/>
          <p:nvPr/>
        </p:nvSpPr>
        <p:spPr>
          <a:xfrm>
            <a:off x="1240581" y="4290151"/>
            <a:ext cx="81464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스터디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일정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B49D37-1576-4565-AF07-8717D5C0B57B}"/>
              </a:ext>
            </a:extLst>
          </p:cNvPr>
          <p:cNvSpPr/>
          <p:nvPr/>
        </p:nvSpPr>
        <p:spPr>
          <a:xfrm>
            <a:off x="2974533" y="2684104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844E1B1-062A-406D-9AB0-A6CCDBA213F2}"/>
              </a:ext>
            </a:extLst>
          </p:cNvPr>
          <p:cNvSpPr txBox="1"/>
          <p:nvPr/>
        </p:nvSpPr>
        <p:spPr>
          <a:xfrm>
            <a:off x="3129606" y="2458736"/>
            <a:ext cx="8296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1-2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머신러닝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딥러닝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기초 및 </a:t>
            </a:r>
            <a:r>
              <a:rPr lang="en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keras</a:t>
            </a:r>
            <a:r>
              <a:rPr lang="en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기초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&gt;&gt;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조장님의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내용 발표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FE9BC2F-BFC8-4303-96F5-1231078FA203}"/>
              </a:ext>
            </a:extLst>
          </p:cNvPr>
          <p:cNvSpPr/>
          <p:nvPr/>
        </p:nvSpPr>
        <p:spPr>
          <a:xfrm>
            <a:off x="2974533" y="3304009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A1EF22B-5C39-42D8-B04B-952AFF344409}"/>
              </a:ext>
            </a:extLst>
          </p:cNvPr>
          <p:cNvSpPr txBox="1"/>
          <p:nvPr/>
        </p:nvSpPr>
        <p:spPr>
          <a:xfrm>
            <a:off x="3129607" y="3088012"/>
            <a:ext cx="4911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3-6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en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keras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를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이용한 모델링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&gt;&gt;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조장님의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내용 발표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시간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+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조원들의 자율 주제 발표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1F3D09-5CF0-2F4B-B921-C0EA15923068}"/>
              </a:ext>
            </a:extLst>
          </p:cNvPr>
          <p:cNvSpPr txBox="1"/>
          <p:nvPr/>
        </p:nvSpPr>
        <p:spPr>
          <a:xfrm>
            <a:off x="438334" y="1449330"/>
            <a:ext cx="8048998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초보자를 위한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케라스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와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함께 하는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딥러닝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기초</a:t>
            </a:r>
            <a:endParaRPr lang="en-US" altLang="ko-KR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261C73-B324-E14A-91A2-2A7888D99483}"/>
              </a:ext>
            </a:extLst>
          </p:cNvPr>
          <p:cNvSpPr/>
          <p:nvPr/>
        </p:nvSpPr>
        <p:spPr>
          <a:xfrm>
            <a:off x="2974533" y="4902548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FDF794-782E-D141-A8F5-68559AB1FF86}"/>
              </a:ext>
            </a:extLst>
          </p:cNvPr>
          <p:cNvSpPr txBox="1"/>
          <p:nvPr/>
        </p:nvSpPr>
        <p:spPr>
          <a:xfrm>
            <a:off x="3129607" y="4701536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금요일 혹은 토요일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스터디원끼리 논의 후 결정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0B387C-68DE-E245-98F8-9A8C3A7DB8A7}"/>
              </a:ext>
            </a:extLst>
          </p:cNvPr>
          <p:cNvSpPr/>
          <p:nvPr/>
        </p:nvSpPr>
        <p:spPr>
          <a:xfrm>
            <a:off x="2974533" y="4282643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0CDC73-0757-9945-840D-BC6AE44DE810}"/>
              </a:ext>
            </a:extLst>
          </p:cNvPr>
          <p:cNvSpPr txBox="1"/>
          <p:nvPr/>
        </p:nvSpPr>
        <p:spPr>
          <a:xfrm>
            <a:off x="3129607" y="4057275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온라인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오프라인 병행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스터디원끼리 논의 후 결정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D238F9-6CEB-C643-96EB-E669D53807CC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B1FE410-FCA6-2E49-B9AB-265CC0E38931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67456A-8337-7D48-81AA-F2A19125A58A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/>
                <a:t>학회 및 </a:t>
              </a:r>
              <a:r>
                <a:rPr lang="ko-KR" altLang="en-US" dirty="0" err="1"/>
                <a:t>학회원</a:t>
              </a:r>
              <a:r>
                <a:rPr lang="ko-KR" altLang="en-US" dirty="0"/>
                <a:t> 소개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C3B144-A680-8F4E-BB9F-686A01C83B1C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E5BC9F-6DFE-894F-A11C-740DAAE8DD7C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7B6783-1CDC-174E-A5B3-0D0B811E670A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2EC5BD-CAB3-E448-9E1C-DE76F766DCC3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스터디 소개</a:t>
              </a:r>
              <a:endParaRPr 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4577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4E4567-FE1A-46F2-88A4-15FB052E5D7B}"/>
              </a:ext>
            </a:extLst>
          </p:cNvPr>
          <p:cNvSpPr txBox="1"/>
          <p:nvPr/>
        </p:nvSpPr>
        <p:spPr>
          <a:xfrm>
            <a:off x="438334" y="1449330"/>
            <a:ext cx="592822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알고리즘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과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자료구조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with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파이썬</a:t>
            </a:r>
            <a:endParaRPr lang="en-US" altLang="ko-KR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8F81F4-EBD8-48F9-B601-D16FE4D8FDF7}"/>
              </a:ext>
            </a:extLst>
          </p:cNvPr>
          <p:cNvSpPr/>
          <p:nvPr/>
        </p:nvSpPr>
        <p:spPr>
          <a:xfrm>
            <a:off x="505956" y="2267338"/>
            <a:ext cx="2283897" cy="1535294"/>
          </a:xfrm>
          <a:prstGeom prst="rect">
            <a:avLst/>
          </a:prstGeom>
          <a:solidFill>
            <a:schemeClr val="accent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F76BC0-2062-4237-A07F-052F9F3C5018}"/>
              </a:ext>
            </a:extLst>
          </p:cNvPr>
          <p:cNvSpPr/>
          <p:nvPr/>
        </p:nvSpPr>
        <p:spPr>
          <a:xfrm>
            <a:off x="505956" y="3873369"/>
            <a:ext cx="2283897" cy="1535294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3C73281-0F69-4517-90D8-118B1E27BBDF}"/>
              </a:ext>
            </a:extLst>
          </p:cNvPr>
          <p:cNvSpPr/>
          <p:nvPr/>
        </p:nvSpPr>
        <p:spPr>
          <a:xfrm>
            <a:off x="2789853" y="2267338"/>
            <a:ext cx="8896191" cy="153529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3F5DB58-6EEE-4E0D-8874-2DB2D73D96C3}"/>
              </a:ext>
            </a:extLst>
          </p:cNvPr>
          <p:cNvSpPr/>
          <p:nvPr/>
        </p:nvSpPr>
        <p:spPr>
          <a:xfrm>
            <a:off x="2789852" y="3873369"/>
            <a:ext cx="3004457" cy="153529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98C3AB9-7DAD-4899-B292-A08787CAF5F2}"/>
              </a:ext>
            </a:extLst>
          </p:cNvPr>
          <p:cNvSpPr txBox="1"/>
          <p:nvPr/>
        </p:nvSpPr>
        <p:spPr>
          <a:xfrm>
            <a:off x="1240581" y="2684120"/>
            <a:ext cx="81464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스터디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소개</a:t>
            </a:r>
            <a:endParaRPr 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F3F60D0-149A-4797-983B-FE378FC3BC8F}"/>
              </a:ext>
            </a:extLst>
          </p:cNvPr>
          <p:cNvSpPr txBox="1"/>
          <p:nvPr/>
        </p:nvSpPr>
        <p:spPr>
          <a:xfrm>
            <a:off x="1240581" y="4290151"/>
            <a:ext cx="81464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스터디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일정</a:t>
            </a:r>
            <a:endParaRPr 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B49D37-1576-4565-AF07-8717D5C0B57B}"/>
              </a:ext>
            </a:extLst>
          </p:cNvPr>
          <p:cNvSpPr/>
          <p:nvPr/>
        </p:nvSpPr>
        <p:spPr>
          <a:xfrm>
            <a:off x="2974533" y="2684104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844E1B1-062A-406D-9AB0-A6CCDBA213F2}"/>
              </a:ext>
            </a:extLst>
          </p:cNvPr>
          <p:cNvSpPr txBox="1"/>
          <p:nvPr/>
        </p:nvSpPr>
        <p:spPr>
          <a:xfrm>
            <a:off x="3129607" y="2458736"/>
            <a:ext cx="8331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파이썬으로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알고리즘과 자료구조를 공부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! </a:t>
            </a: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알고리즘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자료구조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기업 코딩테스트에 관심 있으신 분들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파이썬을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탄탄하게 공부하고 싶으신 분들 추천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!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FE9BC2F-BFC8-4303-96F5-1231078FA203}"/>
              </a:ext>
            </a:extLst>
          </p:cNvPr>
          <p:cNvSpPr/>
          <p:nvPr/>
        </p:nvSpPr>
        <p:spPr>
          <a:xfrm>
            <a:off x="2974533" y="3304009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A1EF22B-5C39-42D8-B04B-952AFF344409}"/>
              </a:ext>
            </a:extLst>
          </p:cNvPr>
          <p:cNvSpPr txBox="1"/>
          <p:nvPr/>
        </p:nvSpPr>
        <p:spPr>
          <a:xfrm>
            <a:off x="3130423" y="3188514"/>
            <a:ext cx="802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 별 과제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-&gt;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각자 풀어온 과제의 코드를 추첨을 통해 발표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-&gt;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이후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인강을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통해 정답을 보면서 복습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E58931-BB77-1445-8627-AF5316A89D61}"/>
              </a:ext>
            </a:extLst>
          </p:cNvPr>
          <p:cNvSpPr/>
          <p:nvPr/>
        </p:nvSpPr>
        <p:spPr>
          <a:xfrm>
            <a:off x="6397692" y="3873367"/>
            <a:ext cx="2283897" cy="1535294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524BEF-6254-884E-A48D-5152DE53F236}"/>
              </a:ext>
            </a:extLst>
          </p:cNvPr>
          <p:cNvSpPr/>
          <p:nvPr/>
        </p:nvSpPr>
        <p:spPr>
          <a:xfrm>
            <a:off x="8681588" y="3873367"/>
            <a:ext cx="3004457" cy="153529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AE5C12-3418-3241-A82F-167F0FE76A63}"/>
              </a:ext>
            </a:extLst>
          </p:cNvPr>
          <p:cNvSpPr txBox="1"/>
          <p:nvPr/>
        </p:nvSpPr>
        <p:spPr>
          <a:xfrm>
            <a:off x="7001672" y="4290149"/>
            <a:ext cx="107593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스터디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참고 사항</a:t>
            </a:r>
            <a:endParaRPr 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D34694A-3CDA-DD44-B70C-D1FB86A88C39}"/>
              </a:ext>
            </a:extLst>
          </p:cNvPr>
          <p:cNvSpPr/>
          <p:nvPr/>
        </p:nvSpPr>
        <p:spPr>
          <a:xfrm>
            <a:off x="8866269" y="4282641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80A09A-C2B1-7D46-A7ED-D01E8C23020A}"/>
              </a:ext>
            </a:extLst>
          </p:cNvPr>
          <p:cNvSpPr txBox="1"/>
          <p:nvPr/>
        </p:nvSpPr>
        <p:spPr>
          <a:xfrm>
            <a:off x="9021343" y="4057273"/>
            <a:ext cx="2238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내용이 많아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개강 이후까지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여유 있게 진행할 예정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5A18B33-A556-4F41-877E-48207BCFED3D}"/>
              </a:ext>
            </a:extLst>
          </p:cNvPr>
          <p:cNvSpPr/>
          <p:nvPr/>
        </p:nvSpPr>
        <p:spPr>
          <a:xfrm>
            <a:off x="2974533" y="4902548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FAEC21-85A1-E747-85A9-95E3DBC7913F}"/>
              </a:ext>
            </a:extLst>
          </p:cNvPr>
          <p:cNvSpPr txBox="1"/>
          <p:nvPr/>
        </p:nvSpPr>
        <p:spPr>
          <a:xfrm>
            <a:off x="3129607" y="4701536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요일 및 시간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스터디원끼리 논의 후 결정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D49027-8FA5-2F4A-8AB4-9045B66258EC}"/>
              </a:ext>
            </a:extLst>
          </p:cNvPr>
          <p:cNvSpPr/>
          <p:nvPr/>
        </p:nvSpPr>
        <p:spPr>
          <a:xfrm>
            <a:off x="2974533" y="4282643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D7516-A196-3A44-9D17-EE049CF0B243}"/>
              </a:ext>
            </a:extLst>
          </p:cNvPr>
          <p:cNvSpPr txBox="1"/>
          <p:nvPr/>
        </p:nvSpPr>
        <p:spPr>
          <a:xfrm>
            <a:off x="3129607" y="4057275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온라인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오프라인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스터디원끼리 논의 후 결정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EE04462-9656-114F-8F2D-608B48B832F5}"/>
              </a:ext>
            </a:extLst>
          </p:cNvPr>
          <p:cNvSpPr/>
          <p:nvPr/>
        </p:nvSpPr>
        <p:spPr>
          <a:xfrm>
            <a:off x="8866269" y="4902546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hlinkClick r:id="rId2"/>
            <a:extLst>
              <a:ext uri="{FF2B5EF4-FFF2-40B4-BE49-F238E27FC236}">
                <a16:creationId xmlns:a16="http://schemas.microsoft.com/office/drawing/2014/main" id="{860B5DD9-6931-2B43-B92D-1655E8B4E90E}"/>
              </a:ext>
            </a:extLst>
          </p:cNvPr>
          <p:cNvSpPr txBox="1"/>
          <p:nvPr/>
        </p:nvSpPr>
        <p:spPr>
          <a:xfrm>
            <a:off x="9021343" y="470153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인프런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파이썬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알고리즘 문제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풀이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코딩테스트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대비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참고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DC9ADC-2C00-E645-9BAD-A10637174927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CC75E5E-B1D0-F34D-9444-10C285B5D9D4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992EAB-E5F3-D944-8DFC-0E207AE3AADC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/>
                <a:t>학회 및 </a:t>
              </a:r>
              <a:r>
                <a:rPr lang="ko-KR" altLang="en-US" dirty="0" err="1"/>
                <a:t>학회원</a:t>
              </a:r>
              <a:r>
                <a:rPr lang="ko-KR" altLang="en-US" dirty="0"/>
                <a:t> 소개</a:t>
              </a:r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5E21CB-C260-8C41-AA61-911A3457DFD2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187EDF-DDD2-A84D-8054-E647D59E76C1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AF3496F-BAEF-2D4E-816F-EDFE200C9170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1C5B7B-4739-4C45-B6C5-5917E7832348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스터디 소개</a:t>
              </a:r>
              <a:endParaRPr 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659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8F81F4-EBD8-48F9-B601-D16FE4D8FDF7}"/>
              </a:ext>
            </a:extLst>
          </p:cNvPr>
          <p:cNvSpPr/>
          <p:nvPr/>
        </p:nvSpPr>
        <p:spPr>
          <a:xfrm>
            <a:off x="505956" y="2267338"/>
            <a:ext cx="2283897" cy="1535294"/>
          </a:xfrm>
          <a:prstGeom prst="rect">
            <a:avLst/>
          </a:prstGeom>
          <a:solidFill>
            <a:schemeClr val="accent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F76BC0-2062-4237-A07F-052F9F3C5018}"/>
              </a:ext>
            </a:extLst>
          </p:cNvPr>
          <p:cNvSpPr/>
          <p:nvPr/>
        </p:nvSpPr>
        <p:spPr>
          <a:xfrm>
            <a:off x="505956" y="3873369"/>
            <a:ext cx="2283897" cy="1535294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3C73281-0F69-4517-90D8-118B1E27BBDF}"/>
              </a:ext>
            </a:extLst>
          </p:cNvPr>
          <p:cNvSpPr/>
          <p:nvPr/>
        </p:nvSpPr>
        <p:spPr>
          <a:xfrm>
            <a:off x="2789853" y="2267338"/>
            <a:ext cx="8896191" cy="153529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3F5DB58-6EEE-4E0D-8874-2DB2D73D96C3}"/>
              </a:ext>
            </a:extLst>
          </p:cNvPr>
          <p:cNvSpPr/>
          <p:nvPr/>
        </p:nvSpPr>
        <p:spPr>
          <a:xfrm>
            <a:off x="2789852" y="3873369"/>
            <a:ext cx="3004457" cy="153529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98C3AB9-7DAD-4899-B292-A08787CAF5F2}"/>
              </a:ext>
            </a:extLst>
          </p:cNvPr>
          <p:cNvSpPr txBox="1"/>
          <p:nvPr/>
        </p:nvSpPr>
        <p:spPr>
          <a:xfrm>
            <a:off x="1240581" y="2684120"/>
            <a:ext cx="81464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스터디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소개</a:t>
            </a:r>
            <a:endParaRPr 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F3F60D0-149A-4797-983B-FE378FC3BC8F}"/>
              </a:ext>
            </a:extLst>
          </p:cNvPr>
          <p:cNvSpPr txBox="1"/>
          <p:nvPr/>
        </p:nvSpPr>
        <p:spPr>
          <a:xfrm>
            <a:off x="1240581" y="4290151"/>
            <a:ext cx="81464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스터디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일정</a:t>
            </a:r>
            <a:endParaRPr 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B49D37-1576-4565-AF07-8717D5C0B57B}"/>
              </a:ext>
            </a:extLst>
          </p:cNvPr>
          <p:cNvSpPr/>
          <p:nvPr/>
        </p:nvSpPr>
        <p:spPr>
          <a:xfrm>
            <a:off x="2974533" y="2684104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FE9BC2F-BFC8-4303-96F5-1231078FA203}"/>
              </a:ext>
            </a:extLst>
          </p:cNvPr>
          <p:cNvSpPr/>
          <p:nvPr/>
        </p:nvSpPr>
        <p:spPr>
          <a:xfrm>
            <a:off x="2974533" y="3304009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9AA8747-EFC5-4B28-8408-9C47BB9425C0}"/>
              </a:ext>
            </a:extLst>
          </p:cNvPr>
          <p:cNvSpPr/>
          <p:nvPr/>
        </p:nvSpPr>
        <p:spPr>
          <a:xfrm>
            <a:off x="2974533" y="4282643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4791116-4B42-417C-B12A-37FE5A0E2D38}"/>
              </a:ext>
            </a:extLst>
          </p:cNvPr>
          <p:cNvSpPr/>
          <p:nvPr/>
        </p:nvSpPr>
        <p:spPr>
          <a:xfrm>
            <a:off x="2974533" y="4902548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BF4D87-F764-45E0-8ED4-F2553D179824}"/>
              </a:ext>
            </a:extLst>
          </p:cNvPr>
          <p:cNvSpPr txBox="1"/>
          <p:nvPr/>
        </p:nvSpPr>
        <p:spPr>
          <a:xfrm>
            <a:off x="3129607" y="4701536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매주 목요일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17:00-18:00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신촌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E58931-BB77-1445-8627-AF5316A89D61}"/>
              </a:ext>
            </a:extLst>
          </p:cNvPr>
          <p:cNvSpPr/>
          <p:nvPr/>
        </p:nvSpPr>
        <p:spPr>
          <a:xfrm>
            <a:off x="6397692" y="3873367"/>
            <a:ext cx="2283897" cy="1535294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524BEF-6254-884E-A48D-5152DE53F236}"/>
              </a:ext>
            </a:extLst>
          </p:cNvPr>
          <p:cNvSpPr/>
          <p:nvPr/>
        </p:nvSpPr>
        <p:spPr>
          <a:xfrm>
            <a:off x="8681588" y="3873367"/>
            <a:ext cx="3004457" cy="153529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AE5C12-3418-3241-A82F-167F0FE76A63}"/>
              </a:ext>
            </a:extLst>
          </p:cNvPr>
          <p:cNvSpPr txBox="1"/>
          <p:nvPr/>
        </p:nvSpPr>
        <p:spPr>
          <a:xfrm>
            <a:off x="7132316" y="4290149"/>
            <a:ext cx="81464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스터디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교재</a:t>
            </a:r>
            <a:endParaRPr 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D34694A-3CDA-DD44-B70C-D1FB86A88C39}"/>
              </a:ext>
            </a:extLst>
          </p:cNvPr>
          <p:cNvSpPr/>
          <p:nvPr/>
        </p:nvSpPr>
        <p:spPr>
          <a:xfrm>
            <a:off x="8866269" y="4282641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80A09A-C2B1-7D46-A7ED-D01E8C23020A}"/>
              </a:ext>
            </a:extLst>
          </p:cNvPr>
          <p:cNvSpPr txBox="1"/>
          <p:nvPr/>
        </p:nvSpPr>
        <p:spPr>
          <a:xfrm>
            <a:off x="9021343" y="4057273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Coursera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  <a:r>
              <a:rPr lang="en-US" altLang="ko-Kore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ore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Datacamp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ore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그 외 자료 등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BD96B8-B42E-734D-BF8B-CB3D9DCBB5CB}"/>
              </a:ext>
            </a:extLst>
          </p:cNvPr>
          <p:cNvSpPr/>
          <p:nvPr/>
        </p:nvSpPr>
        <p:spPr>
          <a:xfrm>
            <a:off x="8866269" y="4902546"/>
            <a:ext cx="72485" cy="724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95B17C-15E1-3248-97F2-6AE2C9DC7095}"/>
              </a:ext>
            </a:extLst>
          </p:cNvPr>
          <p:cNvSpPr txBox="1"/>
          <p:nvPr/>
        </p:nvSpPr>
        <p:spPr>
          <a:xfrm>
            <a:off x="9021343" y="4701534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블로그에 스터디 자료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업로드 예정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654FC2-CBA1-C640-A900-3B8D507506E6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093758-59F0-9A43-8B0F-C2CE8A95BC34}"/>
              </a:ext>
            </a:extLst>
          </p:cNvPr>
          <p:cNvSpPr txBox="1"/>
          <p:nvPr/>
        </p:nvSpPr>
        <p:spPr>
          <a:xfrm>
            <a:off x="438334" y="1449330"/>
            <a:ext cx="4783682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시각화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with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파이썬</a:t>
            </a:r>
            <a:endParaRPr lang="en-US" altLang="ko-KR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262C0F-C6AB-0E48-8464-E7148D10AE4E}"/>
              </a:ext>
            </a:extLst>
          </p:cNvPr>
          <p:cNvSpPr txBox="1"/>
          <p:nvPr/>
        </p:nvSpPr>
        <p:spPr>
          <a:xfrm>
            <a:off x="3129607" y="2458736"/>
            <a:ext cx="3326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파이썬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시각화 라이브러리를 익히고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각자 데이터를 구해와서 실습하는 스터디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D06538-D0A9-1F45-8891-41D3656CDEA4}"/>
              </a:ext>
            </a:extLst>
          </p:cNvPr>
          <p:cNvSpPr txBox="1"/>
          <p:nvPr/>
        </p:nvSpPr>
        <p:spPr>
          <a:xfrm>
            <a:off x="3129607" y="3088012"/>
            <a:ext cx="3714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대표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2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명이 스터디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자료를 업로드 및 발표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</a:p>
          <a:p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스터디원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중 추첨을 통해 데이터 및 코드 발표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4D3F22-F4CD-834D-A260-B8C18AC8670F}"/>
              </a:ext>
            </a:extLst>
          </p:cNvPr>
          <p:cNvSpPr txBox="1"/>
          <p:nvPr/>
        </p:nvSpPr>
        <p:spPr>
          <a:xfrm>
            <a:off x="3129607" y="4057275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오프라인 원칙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줌을 통한 동시 참여 가능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FC8CD08-E86F-3944-9D9C-4FAC3787A758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453986-C788-6149-B67E-980C2159E3E6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/>
                <a:t>학회 및 </a:t>
              </a:r>
              <a:r>
                <a:rPr lang="ko-KR" altLang="en-US" dirty="0" err="1"/>
                <a:t>학회원</a:t>
              </a:r>
              <a:r>
                <a:rPr lang="ko-KR" altLang="en-US" dirty="0"/>
                <a:t> 소개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2D099E-8DEF-934A-A3AB-FB0B2DFAEA6E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DDD4C87-0A68-8D44-BAB3-0ED3B66AF851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6494027-56AD-C74A-9217-C238D4E503E5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C9D960-A933-804C-81D9-1C38CC43A3CD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스터디 소개</a:t>
              </a:r>
              <a:endParaRPr 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413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9E6E380A-8320-EE41-A148-610E24F5266B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B69241-8FEA-8A44-8744-F83A620A47AA}"/>
              </a:ext>
            </a:extLst>
          </p:cNvPr>
          <p:cNvSpPr txBox="1"/>
          <p:nvPr/>
        </p:nvSpPr>
        <p:spPr>
          <a:xfrm>
            <a:off x="438334" y="1449330"/>
            <a:ext cx="4783682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시각화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with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파이썬</a:t>
            </a:r>
            <a:endParaRPr lang="en-US" altLang="ko-KR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134" name="직선 연결선 44">
            <a:extLst>
              <a:ext uri="{FF2B5EF4-FFF2-40B4-BE49-F238E27FC236}">
                <a16:creationId xmlns:a16="http://schemas.microsoft.com/office/drawing/2014/main" id="{074D8690-008E-744A-989E-6645C66B26E3}"/>
              </a:ext>
            </a:extLst>
          </p:cNvPr>
          <p:cNvCxnSpPr>
            <a:cxnSpLocks/>
          </p:cNvCxnSpPr>
          <p:nvPr/>
        </p:nvCxnSpPr>
        <p:spPr>
          <a:xfrm>
            <a:off x="6232959" y="2511692"/>
            <a:ext cx="54102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F2EB650-592E-D24E-B1ED-02CCA3CE4C80}"/>
              </a:ext>
            </a:extLst>
          </p:cNvPr>
          <p:cNvSpPr/>
          <p:nvPr/>
        </p:nvSpPr>
        <p:spPr>
          <a:xfrm>
            <a:off x="6232959" y="2511692"/>
            <a:ext cx="5410200" cy="501799"/>
          </a:xfrm>
          <a:prstGeom prst="rect">
            <a:avLst/>
          </a:prstGeom>
          <a:solidFill>
            <a:schemeClr val="accent1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C75E139-0344-1C46-9E72-F7709E806624}"/>
              </a:ext>
            </a:extLst>
          </p:cNvPr>
          <p:cNvSpPr txBox="1"/>
          <p:nvPr/>
        </p:nvSpPr>
        <p:spPr>
          <a:xfrm>
            <a:off x="6394698" y="2587573"/>
            <a:ext cx="579005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주차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8F45949-ECAE-B640-B163-0663F54FF42B}"/>
              </a:ext>
            </a:extLst>
          </p:cNvPr>
          <p:cNvSpPr txBox="1"/>
          <p:nvPr/>
        </p:nvSpPr>
        <p:spPr>
          <a:xfrm>
            <a:off x="8742710" y="2587573"/>
            <a:ext cx="579005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내용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38" name="직선 연결선 44">
            <a:extLst>
              <a:ext uri="{FF2B5EF4-FFF2-40B4-BE49-F238E27FC236}">
                <a16:creationId xmlns:a16="http://schemas.microsoft.com/office/drawing/2014/main" id="{0C455F17-999F-E94F-86CC-33A7D29B7CEA}"/>
              </a:ext>
            </a:extLst>
          </p:cNvPr>
          <p:cNvCxnSpPr>
            <a:cxnSpLocks/>
          </p:cNvCxnSpPr>
          <p:nvPr/>
        </p:nvCxnSpPr>
        <p:spPr>
          <a:xfrm>
            <a:off x="6230115" y="3002447"/>
            <a:ext cx="54102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47">
            <a:extLst>
              <a:ext uri="{FF2B5EF4-FFF2-40B4-BE49-F238E27FC236}">
                <a16:creationId xmlns:a16="http://schemas.microsoft.com/office/drawing/2014/main" id="{9D96D928-8584-F04D-8FD5-A2A29B692C5B}"/>
              </a:ext>
            </a:extLst>
          </p:cNvPr>
          <p:cNvCxnSpPr>
            <a:cxnSpLocks/>
          </p:cNvCxnSpPr>
          <p:nvPr/>
        </p:nvCxnSpPr>
        <p:spPr>
          <a:xfrm>
            <a:off x="6235803" y="3608663"/>
            <a:ext cx="5404512" cy="0"/>
          </a:xfrm>
          <a:prstGeom prst="line">
            <a:avLst/>
          </a:prstGeom>
          <a:ln w="63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49">
            <a:extLst>
              <a:ext uri="{FF2B5EF4-FFF2-40B4-BE49-F238E27FC236}">
                <a16:creationId xmlns:a16="http://schemas.microsoft.com/office/drawing/2014/main" id="{495D96D5-743B-2D4D-84C9-38979D03AACB}"/>
              </a:ext>
            </a:extLst>
          </p:cNvPr>
          <p:cNvCxnSpPr>
            <a:cxnSpLocks/>
          </p:cNvCxnSpPr>
          <p:nvPr/>
        </p:nvCxnSpPr>
        <p:spPr>
          <a:xfrm>
            <a:off x="6230115" y="4213419"/>
            <a:ext cx="5404512" cy="0"/>
          </a:xfrm>
          <a:prstGeom prst="line">
            <a:avLst/>
          </a:prstGeom>
          <a:ln w="63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50">
            <a:extLst>
              <a:ext uri="{FF2B5EF4-FFF2-40B4-BE49-F238E27FC236}">
                <a16:creationId xmlns:a16="http://schemas.microsoft.com/office/drawing/2014/main" id="{C32941F1-CB84-E941-BE91-DEC3A5A52E3D}"/>
              </a:ext>
            </a:extLst>
          </p:cNvPr>
          <p:cNvCxnSpPr>
            <a:cxnSpLocks/>
          </p:cNvCxnSpPr>
          <p:nvPr/>
        </p:nvCxnSpPr>
        <p:spPr>
          <a:xfrm>
            <a:off x="6230115" y="4814056"/>
            <a:ext cx="5404512" cy="0"/>
          </a:xfrm>
          <a:prstGeom prst="line">
            <a:avLst/>
          </a:prstGeom>
          <a:ln w="63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4FE4AB25-99C3-BF41-8AB5-4BE3EEF2E051}"/>
              </a:ext>
            </a:extLst>
          </p:cNvPr>
          <p:cNvSpPr txBox="1"/>
          <p:nvPr/>
        </p:nvSpPr>
        <p:spPr>
          <a:xfrm>
            <a:off x="6358980" y="3155707"/>
            <a:ext cx="65114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069B6A4-9621-8F43-AA5E-7D4FE2B5BAB5}"/>
              </a:ext>
            </a:extLst>
          </p:cNvPr>
          <p:cNvSpPr txBox="1"/>
          <p:nvPr/>
        </p:nvSpPr>
        <p:spPr>
          <a:xfrm>
            <a:off x="6357739" y="3755863"/>
            <a:ext cx="647934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288324F-7A53-3F45-A356-AC1EA4C5B9E9}"/>
              </a:ext>
            </a:extLst>
          </p:cNvPr>
          <p:cNvSpPr txBox="1"/>
          <p:nvPr/>
        </p:nvSpPr>
        <p:spPr>
          <a:xfrm>
            <a:off x="6358539" y="4363506"/>
            <a:ext cx="646331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6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9C53026-2406-B848-89F9-5C9B778FB5F9}"/>
              </a:ext>
            </a:extLst>
          </p:cNvPr>
          <p:cNvSpPr txBox="1"/>
          <p:nvPr/>
        </p:nvSpPr>
        <p:spPr>
          <a:xfrm>
            <a:off x="7133296" y="3155706"/>
            <a:ext cx="1694695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공간분석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(Leaflet)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7852DC9-1D78-B243-BA9B-8D5B1BAF2D9E}"/>
              </a:ext>
            </a:extLst>
          </p:cNvPr>
          <p:cNvSpPr txBox="1"/>
          <p:nvPr/>
        </p:nvSpPr>
        <p:spPr>
          <a:xfrm>
            <a:off x="7133296" y="3751564"/>
            <a:ext cx="1834156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대시보드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en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Tableau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8FB5D0D-3B80-074B-9B94-F8E87F15930D}"/>
              </a:ext>
            </a:extLst>
          </p:cNvPr>
          <p:cNvSpPr txBox="1"/>
          <p:nvPr/>
        </p:nvSpPr>
        <p:spPr>
          <a:xfrm>
            <a:off x="7133296" y="4362018"/>
            <a:ext cx="1322798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개인 주제 발표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47" name="직선 연결선 44">
            <a:extLst>
              <a:ext uri="{FF2B5EF4-FFF2-40B4-BE49-F238E27FC236}">
                <a16:creationId xmlns:a16="http://schemas.microsoft.com/office/drawing/2014/main" id="{CF32F6DA-A214-1B46-8951-DDB17539F720}"/>
              </a:ext>
            </a:extLst>
          </p:cNvPr>
          <p:cNvCxnSpPr>
            <a:cxnSpLocks/>
          </p:cNvCxnSpPr>
          <p:nvPr/>
        </p:nvCxnSpPr>
        <p:spPr>
          <a:xfrm>
            <a:off x="557375" y="2511692"/>
            <a:ext cx="54102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5489B47-534E-9B43-9B39-032C81E64606}"/>
              </a:ext>
            </a:extLst>
          </p:cNvPr>
          <p:cNvSpPr/>
          <p:nvPr/>
        </p:nvSpPr>
        <p:spPr>
          <a:xfrm>
            <a:off x="557375" y="2511692"/>
            <a:ext cx="5410200" cy="501799"/>
          </a:xfrm>
          <a:prstGeom prst="rect">
            <a:avLst/>
          </a:prstGeom>
          <a:solidFill>
            <a:schemeClr val="accent1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DF1792-3BE4-A04D-8413-E554DFFB4EC8}"/>
              </a:ext>
            </a:extLst>
          </p:cNvPr>
          <p:cNvSpPr txBox="1"/>
          <p:nvPr/>
        </p:nvSpPr>
        <p:spPr>
          <a:xfrm>
            <a:off x="719114" y="2587573"/>
            <a:ext cx="579005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주차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C03CE0-0896-ED45-AC89-388CD69A69FF}"/>
              </a:ext>
            </a:extLst>
          </p:cNvPr>
          <p:cNvSpPr txBox="1"/>
          <p:nvPr/>
        </p:nvSpPr>
        <p:spPr>
          <a:xfrm>
            <a:off x="3067126" y="2587573"/>
            <a:ext cx="579005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내용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2" name="직선 연결선 44">
            <a:extLst>
              <a:ext uri="{FF2B5EF4-FFF2-40B4-BE49-F238E27FC236}">
                <a16:creationId xmlns:a16="http://schemas.microsoft.com/office/drawing/2014/main" id="{67B5DEC8-BDAB-F74B-BF3D-5BBDA24B3666}"/>
              </a:ext>
            </a:extLst>
          </p:cNvPr>
          <p:cNvCxnSpPr>
            <a:cxnSpLocks/>
          </p:cNvCxnSpPr>
          <p:nvPr/>
        </p:nvCxnSpPr>
        <p:spPr>
          <a:xfrm>
            <a:off x="554531" y="3002447"/>
            <a:ext cx="54102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47">
            <a:extLst>
              <a:ext uri="{FF2B5EF4-FFF2-40B4-BE49-F238E27FC236}">
                <a16:creationId xmlns:a16="http://schemas.microsoft.com/office/drawing/2014/main" id="{EC62CB82-6EFC-9A45-B27D-4C8113C4D4CC}"/>
              </a:ext>
            </a:extLst>
          </p:cNvPr>
          <p:cNvCxnSpPr>
            <a:cxnSpLocks/>
          </p:cNvCxnSpPr>
          <p:nvPr/>
        </p:nvCxnSpPr>
        <p:spPr>
          <a:xfrm>
            <a:off x="560219" y="3608663"/>
            <a:ext cx="5404512" cy="0"/>
          </a:xfrm>
          <a:prstGeom prst="line">
            <a:avLst/>
          </a:prstGeom>
          <a:ln w="63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49">
            <a:extLst>
              <a:ext uri="{FF2B5EF4-FFF2-40B4-BE49-F238E27FC236}">
                <a16:creationId xmlns:a16="http://schemas.microsoft.com/office/drawing/2014/main" id="{5E87ACC3-E223-A34B-86A8-56745D30C4E0}"/>
              </a:ext>
            </a:extLst>
          </p:cNvPr>
          <p:cNvCxnSpPr>
            <a:cxnSpLocks/>
          </p:cNvCxnSpPr>
          <p:nvPr/>
        </p:nvCxnSpPr>
        <p:spPr>
          <a:xfrm>
            <a:off x="554531" y="4213419"/>
            <a:ext cx="5404512" cy="0"/>
          </a:xfrm>
          <a:prstGeom prst="line">
            <a:avLst/>
          </a:prstGeom>
          <a:ln w="63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0">
            <a:extLst>
              <a:ext uri="{FF2B5EF4-FFF2-40B4-BE49-F238E27FC236}">
                <a16:creationId xmlns:a16="http://schemas.microsoft.com/office/drawing/2014/main" id="{A441F900-96AC-254B-88C6-12AB92E4E402}"/>
              </a:ext>
            </a:extLst>
          </p:cNvPr>
          <p:cNvCxnSpPr>
            <a:cxnSpLocks/>
          </p:cNvCxnSpPr>
          <p:nvPr/>
        </p:nvCxnSpPr>
        <p:spPr>
          <a:xfrm>
            <a:off x="554531" y="4814056"/>
            <a:ext cx="5404512" cy="0"/>
          </a:xfrm>
          <a:prstGeom prst="line">
            <a:avLst/>
          </a:prstGeom>
          <a:ln w="63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D829B3B-707F-0049-8FD8-0D68BC4500F0}"/>
              </a:ext>
            </a:extLst>
          </p:cNvPr>
          <p:cNvSpPr txBox="1"/>
          <p:nvPr/>
        </p:nvSpPr>
        <p:spPr>
          <a:xfrm>
            <a:off x="704235" y="3155707"/>
            <a:ext cx="609462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2AAA882-E919-8040-A1D9-D203630E67AB}"/>
              </a:ext>
            </a:extLst>
          </p:cNvPr>
          <p:cNvSpPr txBox="1"/>
          <p:nvPr/>
        </p:nvSpPr>
        <p:spPr>
          <a:xfrm>
            <a:off x="682956" y="3755863"/>
            <a:ext cx="646331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E1B73E7-1F9D-4E4D-BD8A-0FB038112484}"/>
              </a:ext>
            </a:extLst>
          </p:cNvPr>
          <p:cNvSpPr txBox="1"/>
          <p:nvPr/>
        </p:nvSpPr>
        <p:spPr>
          <a:xfrm>
            <a:off x="682154" y="4363506"/>
            <a:ext cx="647934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7611152-AE87-0045-A251-3EE6315ADEA0}"/>
              </a:ext>
            </a:extLst>
          </p:cNvPr>
          <p:cNvSpPr txBox="1"/>
          <p:nvPr/>
        </p:nvSpPr>
        <p:spPr>
          <a:xfrm>
            <a:off x="1457712" y="3155706"/>
            <a:ext cx="1681871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Matplotlib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패키지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82D71E-44E1-E44A-85DF-1DF6B3D571DB}"/>
              </a:ext>
            </a:extLst>
          </p:cNvPr>
          <p:cNvSpPr txBox="1"/>
          <p:nvPr/>
        </p:nvSpPr>
        <p:spPr>
          <a:xfrm>
            <a:off x="1457712" y="3751564"/>
            <a:ext cx="1584088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Seaborn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패키지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75B17D-CF6D-EA46-8B75-E82CEA0D352B}"/>
              </a:ext>
            </a:extLst>
          </p:cNvPr>
          <p:cNvSpPr txBox="1"/>
          <p:nvPr/>
        </p:nvSpPr>
        <p:spPr>
          <a:xfrm>
            <a:off x="1460318" y="4247747"/>
            <a:ext cx="160492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Interactive plot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Word cloud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D9C2D04-0AFE-6A43-912D-9D0E2683A250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07B5CC-9153-C04B-AB20-E12ADB2210F1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/>
                <a:t>학회 및 </a:t>
              </a:r>
              <a:r>
                <a:rPr lang="ko-KR" altLang="en-US" dirty="0" err="1"/>
                <a:t>학회원</a:t>
              </a:r>
              <a:r>
                <a:rPr lang="ko-KR" altLang="en-US" dirty="0"/>
                <a:t> 소개</a:t>
              </a:r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84E079-6286-F640-8106-CCDFDA4DCB13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7055D16-F988-8E4C-ACCE-6A54FD2D8E02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070522-B29E-0F4F-9B05-A988FC2FB265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0C5EFBC-2ED1-6547-B687-457A62BF6594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스터디 소개</a:t>
              </a:r>
              <a:endParaRPr 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504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6C9A6080-981C-4A16-9D09-6A6F3623C272}"/>
              </a:ext>
            </a:extLst>
          </p:cNvPr>
          <p:cNvSpPr txBox="1"/>
          <p:nvPr/>
        </p:nvSpPr>
        <p:spPr>
          <a:xfrm>
            <a:off x="3817170" y="2921029"/>
            <a:ext cx="4557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THANK YOU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3699AF-DE0F-4687-842A-9AA5D8FBE657}"/>
              </a:ext>
            </a:extLst>
          </p:cNvPr>
          <p:cNvSpPr txBox="1"/>
          <p:nvPr/>
        </p:nvSpPr>
        <p:spPr>
          <a:xfrm>
            <a:off x="4730085" y="3752026"/>
            <a:ext cx="2731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24</a:t>
            </a:r>
            <a:r>
              <a:rPr lang="ko-KR" altLang="en-US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 환영합니다 </a:t>
            </a:r>
            <a:r>
              <a:rPr lang="en-US" altLang="ko-KR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sym typeface="Wingdings" pitchFamily="2" charset="2"/>
              </a:rPr>
              <a:t></a:t>
            </a:r>
            <a:endParaRPr lang="en-US" sz="2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360427D-B739-4C3E-9F3A-1AEAE0D171F2}"/>
              </a:ext>
            </a:extLst>
          </p:cNvPr>
          <p:cNvSpPr/>
          <p:nvPr/>
        </p:nvSpPr>
        <p:spPr>
          <a:xfrm>
            <a:off x="5835649" y="2644310"/>
            <a:ext cx="520700" cy="8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FADF470-4A2C-4CC8-9EF4-F742BE779D7B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D13D8F7E-7A4F-4CE9-9717-31D8AE7E4629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96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D4DEE5-43DF-4687-9D25-9FA12275AD34}"/>
              </a:ext>
            </a:extLst>
          </p:cNvPr>
          <p:cNvSpPr/>
          <p:nvPr/>
        </p:nvSpPr>
        <p:spPr>
          <a:xfrm>
            <a:off x="2499226" y="3428999"/>
            <a:ext cx="7193548" cy="1979663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4E4567-FE1A-46F2-88A4-15FB052E5D7B}"/>
              </a:ext>
            </a:extLst>
          </p:cNvPr>
          <p:cNvSpPr txBox="1"/>
          <p:nvPr/>
        </p:nvSpPr>
        <p:spPr>
          <a:xfrm>
            <a:off x="438334" y="1449330"/>
            <a:ext cx="5394425" cy="117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Expanded Statistics Club</a:t>
            </a:r>
          </a:p>
          <a:p>
            <a:pPr>
              <a:lnSpc>
                <a:spcPct val="110000"/>
              </a:lnSpc>
            </a:pP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ESC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F645094-B014-4948-8EA8-3784AB30FF00}"/>
              </a:ext>
            </a:extLst>
          </p:cNvPr>
          <p:cNvSpPr txBox="1"/>
          <p:nvPr/>
        </p:nvSpPr>
        <p:spPr>
          <a:xfrm>
            <a:off x="2499226" y="3510889"/>
            <a:ext cx="71935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ESC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는 최초의 연세대학교 응용통계학과 공식 인증 통계 및 데이터사이언스 학회입니다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</a:p>
          <a:p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ESC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는 다양한 통계 이론에 대해 탐구하고 이를 실제 데이터에 적용하며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올바르게 데이터를 분석하는 능력을 함양하는 것을 목표로 합니다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ESC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는 실용 학문으로서의 통계적 활용 능력을 배양하고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이를 통해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사회 각 분야에서 필요로 하는 통계 인력에 대한 인재상을 선도하고 양성하고자 하는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비전을 가지고 있습니다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2CBB90-1569-104D-ACD7-4571E4A408E9}"/>
              </a:ext>
            </a:extLst>
          </p:cNvPr>
          <p:cNvSpPr/>
          <p:nvPr/>
        </p:nvSpPr>
        <p:spPr>
          <a:xfrm>
            <a:off x="3162269" y="2874908"/>
            <a:ext cx="5894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2400" b="1" i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Seize the Era of Data Science with ESC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7DD9E3-405A-604E-91FB-702AC4BB8E88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78CAE6-F9B9-644D-8580-A8E06F29142D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B036DE-047A-5F48-BAC7-3293963EEDC5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 및 </a:t>
              </a:r>
              <a:r>
                <a:rPr lang="ko-KR" alt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학회원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 소개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D54471-A3E4-A642-8DB6-449481FBCA23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8A3924-5568-E64C-AF82-FC327FAABEF7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E70CB7-2414-0840-973D-3199D5A28E5A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9ECDF8-1E68-A24B-BB2B-DB6BBAEB46D9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스터디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2319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4E4567-FE1A-46F2-88A4-15FB052E5D7B}"/>
              </a:ext>
            </a:extLst>
          </p:cNvPr>
          <p:cNvSpPr txBox="1"/>
          <p:nvPr/>
        </p:nvSpPr>
        <p:spPr>
          <a:xfrm>
            <a:off x="438334" y="1449330"/>
            <a:ext cx="5394425" cy="117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Expanded Statistics Club</a:t>
            </a:r>
          </a:p>
          <a:p>
            <a:pPr>
              <a:lnSpc>
                <a:spcPct val="110000"/>
              </a:lnSpc>
            </a:pP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ESC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7DD9E3-405A-604E-91FB-702AC4BB8E88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30EA60-0D30-284C-A45C-7A692245B8AB}"/>
              </a:ext>
            </a:extLst>
          </p:cNvPr>
          <p:cNvGrpSpPr/>
          <p:nvPr/>
        </p:nvGrpSpPr>
        <p:grpSpPr>
          <a:xfrm>
            <a:off x="587326" y="2951974"/>
            <a:ext cx="3383902" cy="2146747"/>
            <a:chOff x="693749" y="2951974"/>
            <a:chExt cx="3383902" cy="2146747"/>
          </a:xfrm>
        </p:grpSpPr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E29C625A-2E73-7E41-BADF-D1198557E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5437" y="2951974"/>
              <a:ext cx="1440000" cy="1440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B0CE892-1C91-F040-908F-04E91AF979D5}"/>
                </a:ext>
              </a:extLst>
            </p:cNvPr>
            <p:cNvSpPr/>
            <p:nvPr/>
          </p:nvSpPr>
          <p:spPr>
            <a:xfrm>
              <a:off x="693749" y="4512442"/>
              <a:ext cx="3383902" cy="586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DF343B-4FF8-B941-83EC-6B4BA1B87A37}"/>
                </a:ext>
              </a:extLst>
            </p:cNvPr>
            <p:cNvSpPr txBox="1"/>
            <p:nvPr/>
          </p:nvSpPr>
          <p:spPr>
            <a:xfrm>
              <a:off x="1585725" y="4541894"/>
              <a:ext cx="1609736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4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ESC</a:t>
              </a:r>
              <a:r>
                <a:rPr lang="ko-KR" altLang="en-US" sz="14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페이스북 그룹</a:t>
              </a:r>
              <a:endParaRPr lang="en-US" sz="1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6948E8-806A-0440-A27C-CEB92D0136F6}"/>
                </a:ext>
              </a:extLst>
            </p:cNvPr>
            <p:cNvSpPr txBox="1"/>
            <p:nvPr/>
          </p:nvSpPr>
          <p:spPr>
            <a:xfrm>
              <a:off x="752967" y="4818898"/>
              <a:ext cx="32752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" altLang="ko-KR" sz="1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https://</a:t>
              </a:r>
              <a:r>
                <a:rPr lang="en" altLang="ko-KR" sz="1000" spc="-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www.facebook.com</a:t>
              </a:r>
              <a:r>
                <a:rPr lang="en" altLang="ko-KR" sz="1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/groups/116789395113271</a:t>
              </a:r>
              <a:endParaRPr lang="en-US" sz="1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4D8D36-195B-7040-8CD1-858DEACCB4AE}"/>
              </a:ext>
            </a:extLst>
          </p:cNvPr>
          <p:cNvGrpSpPr/>
          <p:nvPr/>
        </p:nvGrpSpPr>
        <p:grpSpPr>
          <a:xfrm>
            <a:off x="4398489" y="2951974"/>
            <a:ext cx="3384000" cy="2146747"/>
            <a:chOff x="4398489" y="2951974"/>
            <a:chExt cx="3384000" cy="2146747"/>
          </a:xfrm>
        </p:grpSpPr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4B11F3A9-0152-A749-ABA6-B98CEAF71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3641" y="2951974"/>
              <a:ext cx="1440000" cy="144000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0C27F74-EA44-BF41-83AB-AA4E7A1A3AEE}"/>
                </a:ext>
              </a:extLst>
            </p:cNvPr>
            <p:cNvSpPr/>
            <p:nvPr/>
          </p:nvSpPr>
          <p:spPr>
            <a:xfrm>
              <a:off x="4398489" y="4512442"/>
              <a:ext cx="3384000" cy="586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2FE40-58D0-1B4A-8BAA-70DD947D06F6}"/>
                </a:ext>
              </a:extLst>
            </p:cNvPr>
            <p:cNvSpPr txBox="1"/>
            <p:nvPr/>
          </p:nvSpPr>
          <p:spPr>
            <a:xfrm>
              <a:off x="5206496" y="4541894"/>
              <a:ext cx="1770036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4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ESC</a:t>
              </a:r>
              <a:r>
                <a:rPr lang="ko-KR" altLang="en-US" sz="14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페이스북 페이지</a:t>
              </a:r>
              <a:endParaRPr lang="en-US" sz="1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DF4F28-95F1-B848-878A-9F92F45600A5}"/>
                </a:ext>
              </a:extLst>
            </p:cNvPr>
            <p:cNvSpPr txBox="1"/>
            <p:nvPr/>
          </p:nvSpPr>
          <p:spPr>
            <a:xfrm>
              <a:off x="4862652" y="4818898"/>
              <a:ext cx="24577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" altLang="ko-KR" sz="1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https://</a:t>
              </a:r>
              <a:r>
                <a:rPr lang="en" altLang="ko-KR" sz="1000" spc="-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www.facebook.com</a:t>
              </a:r>
              <a:r>
                <a:rPr lang="en" altLang="ko-KR" sz="1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/</a:t>
              </a:r>
              <a:r>
                <a:rPr lang="en" altLang="ko-KR" sz="1000" spc="-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yonseiesc</a:t>
              </a:r>
              <a:endParaRPr lang="en-US" sz="1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DD1136-C0C4-254B-B8BD-0A4F962FA30E}"/>
              </a:ext>
            </a:extLst>
          </p:cNvPr>
          <p:cNvGrpSpPr/>
          <p:nvPr/>
        </p:nvGrpSpPr>
        <p:grpSpPr>
          <a:xfrm>
            <a:off x="8209750" y="2951974"/>
            <a:ext cx="3384000" cy="2146747"/>
            <a:chOff x="8126333" y="2951974"/>
            <a:chExt cx="3384000" cy="2146747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7EE9B786-6298-6A4E-8838-777E5BBA3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98916" y="2951974"/>
              <a:ext cx="1440000" cy="1440000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D0ED81E-4813-874D-829B-BE0DB43FA93C}"/>
                </a:ext>
              </a:extLst>
            </p:cNvPr>
            <p:cNvSpPr/>
            <p:nvPr/>
          </p:nvSpPr>
          <p:spPr>
            <a:xfrm>
              <a:off x="8126333" y="4512442"/>
              <a:ext cx="3384000" cy="586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F59B88-8E00-D540-92D7-6BBFC3FAE8BE}"/>
                </a:ext>
              </a:extLst>
            </p:cNvPr>
            <p:cNvSpPr txBox="1"/>
            <p:nvPr/>
          </p:nvSpPr>
          <p:spPr>
            <a:xfrm>
              <a:off x="9113077" y="4541894"/>
              <a:ext cx="1412566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4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ESC</a:t>
              </a:r>
              <a:r>
                <a:rPr lang="ko-KR" altLang="en-US" sz="14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1400" spc="-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인스타그램</a:t>
              </a:r>
              <a:endParaRPr lang="en-US" sz="1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5B010-2151-2A45-8D28-D8CC50217983}"/>
                </a:ext>
              </a:extLst>
            </p:cNvPr>
            <p:cNvSpPr txBox="1"/>
            <p:nvPr/>
          </p:nvSpPr>
          <p:spPr>
            <a:xfrm>
              <a:off x="8528786" y="4818898"/>
              <a:ext cx="25811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https://</a:t>
              </a:r>
              <a:r>
                <a:rPr lang="en-US" altLang="ko-KR" sz="1000" spc="-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www.instagram.com</a:t>
              </a:r>
              <a:r>
                <a:rPr lang="en-US" altLang="ko-KR" sz="1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/</a:t>
              </a:r>
              <a:r>
                <a:rPr lang="en-US" altLang="ko-KR" sz="1000" spc="-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yonsei.esc</a:t>
              </a:r>
              <a:r>
                <a:rPr lang="en-US" altLang="ko-KR" sz="1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/</a:t>
              </a:r>
              <a:endParaRPr lang="en-US" sz="1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E17FB92-BA75-6F45-BCF8-46F9B1290288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F72B58-141D-0946-903F-726E2BFA5E6D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 및 </a:t>
              </a:r>
              <a:r>
                <a:rPr lang="ko-KR" alt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학회원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 소개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DDBC25-91FB-BC45-9B58-95B42BAEC0A9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141577-9BD3-D649-A195-C04CE1A34257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BE45C8-492E-4247-A63B-5033261702D8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942E79D-0C87-F947-9E4B-BDE1959FD667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스터디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751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4E4567-FE1A-46F2-88A4-15FB052E5D7B}"/>
              </a:ext>
            </a:extLst>
          </p:cNvPr>
          <p:cNvSpPr txBox="1"/>
          <p:nvPr/>
        </p:nvSpPr>
        <p:spPr>
          <a:xfrm>
            <a:off x="438334" y="1449330"/>
            <a:ext cx="6882043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임원진 소개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7DD9E3-405A-604E-91FB-702AC4BB8E88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E17FB92-BA75-6F45-BCF8-46F9B1290288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F72B58-141D-0946-903F-726E2BFA5E6D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 및 </a:t>
              </a:r>
              <a:r>
                <a:rPr lang="ko-KR" alt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학회원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 소개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DDBC25-91FB-BC45-9B58-95B42BAEC0A9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141577-9BD3-D649-A195-C04CE1A34257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BE45C8-492E-4247-A63B-5033261702D8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942E79D-0C87-F947-9E4B-BDE1959FD667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스터디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pic>
        <p:nvPicPr>
          <p:cNvPr id="7" name="그림 6" descr="사람, 실내, 테이블, 남자이(가) 표시된 사진&#10;&#10;자동 생성된 설명">
            <a:extLst>
              <a:ext uri="{FF2B5EF4-FFF2-40B4-BE49-F238E27FC236}">
                <a16:creationId xmlns:a16="http://schemas.microsoft.com/office/drawing/2014/main" id="{F6E26A21-4ACF-4514-99B3-5A2595EDB9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1" t="-5933" r="-1003" b="-9464"/>
          <a:stretch/>
        </p:blipFill>
        <p:spPr>
          <a:xfrm>
            <a:off x="6697215" y="1239705"/>
            <a:ext cx="4822844" cy="48631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9706B3-6B67-4F77-AE6E-FE467A6AEB5D}"/>
              </a:ext>
            </a:extLst>
          </p:cNvPr>
          <p:cNvSpPr txBox="1"/>
          <p:nvPr/>
        </p:nvSpPr>
        <p:spPr>
          <a:xfrm>
            <a:off x="1955827" y="2710752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서경덕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BA7313-57F6-4546-9C50-E6383EE470CC}"/>
              </a:ext>
            </a:extLst>
          </p:cNvPr>
          <p:cNvSpPr txBox="1"/>
          <p:nvPr/>
        </p:nvSpPr>
        <p:spPr>
          <a:xfrm>
            <a:off x="1955827" y="1973776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회장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2974B5-B6CF-4BD9-8122-22A3E6E8B1D9}"/>
              </a:ext>
            </a:extLst>
          </p:cNvPr>
          <p:cNvSpPr txBox="1"/>
          <p:nvPr/>
        </p:nvSpPr>
        <p:spPr>
          <a:xfrm>
            <a:off x="1981474" y="4338603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막내 탈출 실패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16A690-0A70-48FF-AA70-D1745093A971}"/>
              </a:ext>
            </a:extLst>
          </p:cNvPr>
          <p:cNvSpPr txBox="1"/>
          <p:nvPr/>
        </p:nvSpPr>
        <p:spPr>
          <a:xfrm>
            <a:off x="1955827" y="3478263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응통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16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BD9B2-B993-48CD-8B11-7A3F685E8A5C}"/>
              </a:ext>
            </a:extLst>
          </p:cNvPr>
          <p:cNvSpPr txBox="1"/>
          <p:nvPr/>
        </p:nvSpPr>
        <p:spPr>
          <a:xfrm>
            <a:off x="872421" y="5181722"/>
            <a:ext cx="546066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출몰지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공학원</a:t>
            </a: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메가커피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005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아기, 실내, 사람, 쥐고있는이(가) 표시된 사진&#10;&#10;자동 생성된 설명">
            <a:extLst>
              <a:ext uri="{FF2B5EF4-FFF2-40B4-BE49-F238E27FC236}">
                <a16:creationId xmlns:a16="http://schemas.microsoft.com/office/drawing/2014/main" id="{E5ADFDB2-D02C-4F69-B6B5-E695242DC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9700" y="163316"/>
            <a:ext cx="5372730" cy="658337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4E4567-FE1A-46F2-88A4-15FB052E5D7B}"/>
              </a:ext>
            </a:extLst>
          </p:cNvPr>
          <p:cNvSpPr txBox="1"/>
          <p:nvPr/>
        </p:nvSpPr>
        <p:spPr>
          <a:xfrm>
            <a:off x="438334" y="1449330"/>
            <a:ext cx="6882043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임원진 소개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7DD9E3-405A-604E-91FB-702AC4BB8E88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E17FB92-BA75-6F45-BCF8-46F9B1290288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F72B58-141D-0946-903F-726E2BFA5E6D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 및 </a:t>
              </a:r>
              <a:r>
                <a:rPr lang="ko-KR" alt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학회원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 소개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DDBC25-91FB-BC45-9B58-95B42BAEC0A9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141577-9BD3-D649-A195-C04CE1A34257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BE45C8-492E-4247-A63B-5033261702D8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942E79D-0C87-F947-9E4B-BDE1959FD667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스터디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A9706B3-6B67-4F77-AE6E-FE467A6AEB5D}"/>
              </a:ext>
            </a:extLst>
          </p:cNvPr>
          <p:cNvSpPr txBox="1"/>
          <p:nvPr/>
        </p:nvSpPr>
        <p:spPr>
          <a:xfrm rot="1883598">
            <a:off x="3932538" y="2345620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설광은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BA7313-57F6-4546-9C50-E6383EE470CC}"/>
              </a:ext>
            </a:extLst>
          </p:cNvPr>
          <p:cNvSpPr txBox="1"/>
          <p:nvPr/>
        </p:nvSpPr>
        <p:spPr>
          <a:xfrm>
            <a:off x="2673856" y="4024521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부회장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2974B5-B6CF-4BD9-8122-22A3E6E8B1D9}"/>
              </a:ext>
            </a:extLst>
          </p:cNvPr>
          <p:cNvSpPr txBox="1"/>
          <p:nvPr/>
        </p:nvSpPr>
        <p:spPr>
          <a:xfrm>
            <a:off x="1941907" y="4948935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학기째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썩은물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16A690-0A70-48FF-AA70-D1745093A971}"/>
              </a:ext>
            </a:extLst>
          </p:cNvPr>
          <p:cNvSpPr txBox="1"/>
          <p:nvPr/>
        </p:nvSpPr>
        <p:spPr>
          <a:xfrm rot="20332431">
            <a:off x="3049227" y="5638497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응통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16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BD9B2-B993-48CD-8B11-7A3F685E8A5C}"/>
              </a:ext>
            </a:extLst>
          </p:cNvPr>
          <p:cNvSpPr txBox="1"/>
          <p:nvPr/>
        </p:nvSpPr>
        <p:spPr>
          <a:xfrm rot="879459">
            <a:off x="1682952" y="2934553"/>
            <a:ext cx="416052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서식지역 </a:t>
            </a: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중도</a:t>
            </a: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24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3" name="그림 2" descr="아기, 실내, 사람, 쥐고있는이(가) 표시된 사진&#10;&#10;자동 생성된 설명">
            <a:extLst>
              <a:ext uri="{FF2B5EF4-FFF2-40B4-BE49-F238E27FC236}">
                <a16:creationId xmlns:a16="http://schemas.microsoft.com/office/drawing/2014/main" id="{129432D5-0DF4-4F4C-9D08-824353DC6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86548" y="2099907"/>
            <a:ext cx="3666825" cy="4460654"/>
          </a:xfrm>
          <a:prstGeom prst="rect">
            <a:avLst/>
          </a:prstGeom>
        </p:spPr>
      </p:pic>
      <p:sp>
        <p:nvSpPr>
          <p:cNvPr id="5" name="원호 4">
            <a:extLst>
              <a:ext uri="{FF2B5EF4-FFF2-40B4-BE49-F238E27FC236}">
                <a16:creationId xmlns:a16="http://schemas.microsoft.com/office/drawing/2014/main" id="{50153045-47F4-4DB0-A150-78F9905421FC}"/>
              </a:ext>
            </a:extLst>
          </p:cNvPr>
          <p:cNvSpPr/>
          <p:nvPr/>
        </p:nvSpPr>
        <p:spPr>
          <a:xfrm rot="4265218" flipH="1" flipV="1">
            <a:off x="5028622" y="3921323"/>
            <a:ext cx="4160520" cy="2974694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025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4E4567-FE1A-46F2-88A4-15FB052E5D7B}"/>
              </a:ext>
            </a:extLst>
          </p:cNvPr>
          <p:cNvSpPr txBox="1"/>
          <p:nvPr/>
        </p:nvSpPr>
        <p:spPr>
          <a:xfrm>
            <a:off x="438334" y="1449330"/>
            <a:ext cx="6882043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임원진 소개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7DD9E3-405A-604E-91FB-702AC4BB8E88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E17FB92-BA75-6F45-BCF8-46F9B1290288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F72B58-141D-0946-903F-726E2BFA5E6D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 및 </a:t>
              </a:r>
              <a:r>
                <a:rPr lang="ko-KR" alt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학회원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 소개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DDBC25-91FB-BC45-9B58-95B42BAEC0A9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141577-9BD3-D649-A195-C04CE1A34257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BE45C8-492E-4247-A63B-5033261702D8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942E79D-0C87-F947-9E4B-BDE1959FD667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스터디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A9706B3-6B67-4F77-AE6E-FE467A6AEB5D}"/>
              </a:ext>
            </a:extLst>
          </p:cNvPr>
          <p:cNvSpPr txBox="1"/>
          <p:nvPr/>
        </p:nvSpPr>
        <p:spPr>
          <a:xfrm>
            <a:off x="3930076" y="1659282"/>
            <a:ext cx="433184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학술부장의 강아지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BA7313-57F6-4546-9C50-E6383EE470CC}"/>
              </a:ext>
            </a:extLst>
          </p:cNvPr>
          <p:cNvSpPr txBox="1"/>
          <p:nvPr/>
        </p:nvSpPr>
        <p:spPr>
          <a:xfrm>
            <a:off x="404283" y="3863417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수봉이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2974B5-B6CF-4BD9-8122-22A3E6E8B1D9}"/>
              </a:ext>
            </a:extLst>
          </p:cNvPr>
          <p:cNvSpPr txBox="1"/>
          <p:nvPr/>
        </p:nvSpPr>
        <p:spPr>
          <a:xfrm>
            <a:off x="376519" y="4827794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학기째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고인물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16A690-0A70-48FF-AA70-D1745093A971}"/>
              </a:ext>
            </a:extLst>
          </p:cNvPr>
          <p:cNvSpPr txBox="1"/>
          <p:nvPr/>
        </p:nvSpPr>
        <p:spPr>
          <a:xfrm>
            <a:off x="8271192" y="3594865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응통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17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4" name="그림 3" descr="개, 바닥, 실내, 캐비닛이(가) 표시된 사진&#10;&#10;자동 생성된 설명">
            <a:extLst>
              <a:ext uri="{FF2B5EF4-FFF2-40B4-BE49-F238E27FC236}">
                <a16:creationId xmlns:a16="http://schemas.microsoft.com/office/drawing/2014/main" id="{8E5A0924-3578-46D9-8094-39BC95BC6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98" y="2406474"/>
            <a:ext cx="4506523" cy="4093425"/>
          </a:xfrm>
          <a:prstGeom prst="rect">
            <a:avLst/>
          </a:prstGeom>
        </p:spPr>
      </p:pic>
      <p:pic>
        <p:nvPicPr>
          <p:cNvPr id="6" name="그림 5" descr="실외, 사람, 젊은, 조그만이(가) 표시된 사진&#10;&#10;자동 생성된 설명">
            <a:extLst>
              <a:ext uri="{FF2B5EF4-FFF2-40B4-BE49-F238E27FC236}">
                <a16:creationId xmlns:a16="http://schemas.microsoft.com/office/drawing/2014/main" id="{F20B1727-3018-4488-90ED-B8CF25404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40" y="4304726"/>
            <a:ext cx="1447800" cy="11111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CB3BF9-935E-430F-B9A3-3F7EBF6261DD}"/>
              </a:ext>
            </a:extLst>
          </p:cNvPr>
          <p:cNvSpPr txBox="1"/>
          <p:nvPr/>
        </p:nvSpPr>
        <p:spPr>
          <a:xfrm>
            <a:off x="341435" y="2899040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정재은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BF75-7F30-4684-99EC-7B8211530925}"/>
              </a:ext>
            </a:extLst>
          </p:cNvPr>
          <p:cNvSpPr txBox="1"/>
          <p:nvPr/>
        </p:nvSpPr>
        <p:spPr>
          <a:xfrm>
            <a:off x="8361107" y="2338677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바바</a:t>
            </a: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..</a:t>
            </a: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반가워욥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158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F2F700-63E2-4EB2-BD95-620D1BF4DB43}"/>
              </a:ext>
            </a:extLst>
          </p:cNvPr>
          <p:cNvCxnSpPr/>
          <p:nvPr/>
        </p:nvCxnSpPr>
        <p:spPr>
          <a:xfrm>
            <a:off x="0" y="11176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530185-B92C-40FF-936E-9B7B20E73D4F}"/>
              </a:ext>
            </a:extLst>
          </p:cNvPr>
          <p:cNvCxnSpPr/>
          <p:nvPr/>
        </p:nvCxnSpPr>
        <p:spPr>
          <a:xfrm>
            <a:off x="0" y="57404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4E4567-FE1A-46F2-88A4-15FB052E5D7B}"/>
              </a:ext>
            </a:extLst>
          </p:cNvPr>
          <p:cNvSpPr txBox="1"/>
          <p:nvPr/>
        </p:nvSpPr>
        <p:spPr>
          <a:xfrm>
            <a:off x="438334" y="1449330"/>
            <a:ext cx="6882043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임원진 소개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7DD9E3-405A-604E-91FB-702AC4BB8E88}"/>
              </a:ext>
            </a:extLst>
          </p:cNvPr>
          <p:cNvSpPr txBox="1"/>
          <p:nvPr/>
        </p:nvSpPr>
        <p:spPr>
          <a:xfrm>
            <a:off x="8729627" y="6102867"/>
            <a:ext cx="2986715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SUMMER ESC OT</a:t>
            </a:r>
            <a:endParaRPr lang="en-US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E17FB92-BA75-6F45-BCF8-46F9B1290288}"/>
              </a:ext>
            </a:extLst>
          </p:cNvPr>
          <p:cNvGrpSpPr/>
          <p:nvPr/>
        </p:nvGrpSpPr>
        <p:grpSpPr>
          <a:xfrm>
            <a:off x="274483" y="391953"/>
            <a:ext cx="6442706" cy="295469"/>
            <a:chOff x="274483" y="391953"/>
            <a:chExt cx="6442706" cy="29546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F72B58-141D-0946-903F-726E2BFA5E6D}"/>
                </a:ext>
              </a:extLst>
            </p:cNvPr>
            <p:cNvSpPr txBox="1"/>
            <p:nvPr/>
          </p:nvSpPr>
          <p:spPr>
            <a:xfrm>
              <a:off x="274483" y="391956"/>
              <a:ext cx="14943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 및 </a:t>
              </a:r>
              <a:r>
                <a:rPr lang="ko-KR" alt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학회원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" panose="02000000000000000000" pitchFamily="2" charset="-128"/>
                  <a:ea typeface="Gmarket Sans" panose="02000000000000000000" pitchFamily="2" charset="-128"/>
                </a:rPr>
                <a:t> 소개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" panose="02000000000000000000" pitchFamily="2" charset="-128"/>
                <a:ea typeface="Gmarket Sans" panose="02000000000000000000" pitchFamily="2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DDBC25-91FB-BC45-9B58-95B42BAEC0A9}"/>
                </a:ext>
              </a:extLst>
            </p:cNvPr>
            <p:cNvSpPr txBox="1"/>
            <p:nvPr/>
          </p:nvSpPr>
          <p:spPr>
            <a:xfrm>
              <a:off x="2151296" y="391955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부서 소개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141577-9BD3-D649-A195-C04CE1A34257}"/>
                </a:ext>
              </a:extLst>
            </p:cNvPr>
            <p:cNvSpPr txBox="1"/>
            <p:nvPr/>
          </p:nvSpPr>
          <p:spPr>
            <a:xfrm>
              <a:off x="3354286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Light" panose="02000000000000000000" pitchFamily="2" charset="-128"/>
                  <a:ea typeface="Gmarket Sans Light" panose="02000000000000000000" pitchFamily="2" charset="-128"/>
                </a:rPr>
                <a:t>행사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market Sans Light" panose="02000000000000000000" pitchFamily="2" charset="-128"/>
                <a:ea typeface="Gmarket Sans Light" panose="02000000000000000000" pitchFamily="2" charset="-128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BE45C8-492E-4247-A63B-5033261702D8}"/>
                </a:ext>
              </a:extLst>
            </p:cNvPr>
            <p:cNvSpPr txBox="1"/>
            <p:nvPr/>
          </p:nvSpPr>
          <p:spPr>
            <a:xfrm>
              <a:off x="4553073" y="391953"/>
              <a:ext cx="81785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세션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942E79D-0C87-F947-9E4B-BDE1959FD667}"/>
                </a:ext>
              </a:extLst>
            </p:cNvPr>
            <p:cNvSpPr txBox="1"/>
            <p:nvPr/>
          </p:nvSpPr>
          <p:spPr>
            <a:xfrm>
              <a:off x="5751860" y="391953"/>
              <a:ext cx="96532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스터디 소개</a:t>
              </a:r>
              <a:endPara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A9706B3-6B67-4F77-AE6E-FE467A6AEB5D}"/>
              </a:ext>
            </a:extLst>
          </p:cNvPr>
          <p:cNvSpPr txBox="1"/>
          <p:nvPr/>
        </p:nvSpPr>
        <p:spPr>
          <a:xfrm>
            <a:off x="3879355" y="1640655"/>
            <a:ext cx="433184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편집부장 강아지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BA7313-57F6-4546-9C50-E6383EE470CC}"/>
              </a:ext>
            </a:extLst>
          </p:cNvPr>
          <p:cNvSpPr txBox="1"/>
          <p:nvPr/>
        </p:nvSpPr>
        <p:spPr>
          <a:xfrm>
            <a:off x="697378" y="3270558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김채형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2974B5-B6CF-4BD9-8122-22A3E6E8B1D9}"/>
              </a:ext>
            </a:extLst>
          </p:cNvPr>
          <p:cNvSpPr txBox="1"/>
          <p:nvPr/>
        </p:nvSpPr>
        <p:spPr>
          <a:xfrm>
            <a:off x="702633" y="4505479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23</a:t>
            </a: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16A690-0A70-48FF-AA70-D1745093A971}"/>
              </a:ext>
            </a:extLst>
          </p:cNvPr>
          <p:cNvSpPr txBox="1"/>
          <p:nvPr/>
        </p:nvSpPr>
        <p:spPr>
          <a:xfrm>
            <a:off x="8492446" y="3312777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문헌정보 </a:t>
            </a:r>
            <a:r>
              <a:rPr lang="en-US" altLang="ko-KR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17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3" name="그림 2" descr="개, 실내, 작은, 앉아있는이(가) 표시된 사진&#10;&#10;자동 생성된 설명">
            <a:extLst>
              <a:ext uri="{FF2B5EF4-FFF2-40B4-BE49-F238E27FC236}">
                <a16:creationId xmlns:a16="http://schemas.microsoft.com/office/drawing/2014/main" id="{499C56C4-7F53-48A7-B5D5-370B016CD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61" y="2316626"/>
            <a:ext cx="4094477" cy="40944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75F8E7-18E4-48F1-ADCF-8AD20E18E431}"/>
              </a:ext>
            </a:extLst>
          </p:cNvPr>
          <p:cNvSpPr txBox="1"/>
          <p:nvPr/>
        </p:nvSpPr>
        <p:spPr>
          <a:xfrm>
            <a:off x="8367045" y="4608137"/>
            <a:ext cx="3223896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금손 언니</a:t>
            </a:r>
            <a:endParaRPr lang="en-US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821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1620</Words>
  <Application>Microsoft Office PowerPoint</Application>
  <PresentationFormat>와이드스크린</PresentationFormat>
  <Paragraphs>519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0" baseType="lpstr">
      <vt:lpstr>나눔스퀘어 ExtraBold</vt:lpstr>
      <vt:lpstr>Calibri Light</vt:lpstr>
      <vt:lpstr>Gmarket Sans</vt:lpstr>
      <vt:lpstr>G마켓 산스 Bold</vt:lpstr>
      <vt:lpstr>G마켓 산스 Light</vt:lpstr>
      <vt:lpstr>Gmarket Sans Light</vt:lpstr>
      <vt:lpstr>G마켓 산스 Medium</vt:lpstr>
      <vt:lpstr>NanumSquare ExtraBold</vt:lpstr>
      <vt:lpstr>나눔스퀘어 Bold</vt:lpstr>
      <vt:lpstr>Calibri</vt:lpstr>
      <vt:lpstr>Arial</vt:lpstr>
      <vt:lpstr>Gmarket Sans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Duck</dc:creator>
  <cp:lastModifiedBy>Duck</cp:lastModifiedBy>
  <cp:revision>9</cp:revision>
  <dcterms:created xsi:type="dcterms:W3CDTF">2020-07-22T13:25:41Z</dcterms:created>
  <dcterms:modified xsi:type="dcterms:W3CDTF">2020-07-23T09:49:32Z</dcterms:modified>
</cp:coreProperties>
</file>